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33"/>
  </p:notesMasterIdLst>
  <p:handoutMasterIdLst>
    <p:handoutMasterId r:id="rId34"/>
  </p:handoutMasterIdLst>
  <p:sldIdLst>
    <p:sldId id="259" r:id="rId2"/>
    <p:sldId id="487" r:id="rId3"/>
    <p:sldId id="488" r:id="rId4"/>
    <p:sldId id="531" r:id="rId5"/>
    <p:sldId id="532" r:id="rId6"/>
    <p:sldId id="537" r:id="rId7"/>
    <p:sldId id="533" r:id="rId8"/>
    <p:sldId id="489" r:id="rId9"/>
    <p:sldId id="503" r:id="rId10"/>
    <p:sldId id="538" r:id="rId11"/>
    <p:sldId id="535" r:id="rId12"/>
    <p:sldId id="539" r:id="rId13"/>
    <p:sldId id="536" r:id="rId14"/>
    <p:sldId id="540" r:id="rId15"/>
    <p:sldId id="412" r:id="rId16"/>
    <p:sldId id="414" r:id="rId17"/>
    <p:sldId id="415" r:id="rId18"/>
    <p:sldId id="413" r:id="rId19"/>
    <p:sldId id="421" r:id="rId20"/>
    <p:sldId id="422" r:id="rId21"/>
    <p:sldId id="416" r:id="rId22"/>
    <p:sldId id="410" r:id="rId23"/>
    <p:sldId id="361" r:id="rId24"/>
    <p:sldId id="424" r:id="rId25"/>
    <p:sldId id="425" r:id="rId26"/>
    <p:sldId id="526" r:id="rId27"/>
    <p:sldId id="529" r:id="rId28"/>
    <p:sldId id="530" r:id="rId29"/>
    <p:sldId id="541" r:id="rId30"/>
    <p:sldId id="534" r:id="rId31"/>
    <p:sldId id="40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1A45D00-6065-4196-9024-97D310E151E9}">
          <p14:sldIdLst>
            <p14:sldId id="259"/>
          </p14:sldIdLst>
        </p14:section>
        <p14:section name="异常检测概述" id="{D0E393A7-A359-43D9-977E-19D301A3795D}">
          <p14:sldIdLst>
            <p14:sldId id="487"/>
            <p14:sldId id="488"/>
            <p14:sldId id="531"/>
            <p14:sldId id="532"/>
            <p14:sldId id="537"/>
            <p14:sldId id="533"/>
          </p14:sldIdLst>
        </p14:section>
        <p14:section name="异常检测算法" id="{24775357-3812-4735-8BBB-20903F806CE2}">
          <p14:sldIdLst>
            <p14:sldId id="489"/>
            <p14:sldId id="503"/>
            <p14:sldId id="538"/>
            <p14:sldId id="535"/>
            <p14:sldId id="539"/>
            <p14:sldId id="536"/>
            <p14:sldId id="540"/>
            <p14:sldId id="412"/>
            <p14:sldId id="414"/>
            <p14:sldId id="415"/>
            <p14:sldId id="413"/>
            <p14:sldId id="421"/>
            <p14:sldId id="422"/>
            <p14:sldId id="416"/>
            <p14:sldId id="410"/>
          </p14:sldIdLst>
        </p14:section>
        <p14:section name="案例分享" id="{13925092-EA46-45CD-A046-3335140D849B}">
          <p14:sldIdLst>
            <p14:sldId id="361"/>
            <p14:sldId id="424"/>
            <p14:sldId id="425"/>
            <p14:sldId id="526"/>
            <p14:sldId id="529"/>
            <p14:sldId id="530"/>
            <p14:sldId id="541"/>
            <p14:sldId id="534"/>
            <p14:sldId id="4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D5"/>
    <a:srgbClr val="0097D3"/>
    <a:srgbClr val="0070C0"/>
    <a:srgbClr val="804756"/>
    <a:srgbClr val="41B7D0"/>
    <a:srgbClr val="224A69"/>
    <a:srgbClr val="174A98"/>
    <a:srgbClr val="009BD6"/>
    <a:srgbClr val="0A367C"/>
    <a:srgbClr val="0734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374" autoAdjust="0"/>
  </p:normalViewPr>
  <p:slideViewPr>
    <p:cSldViewPr snapToGrid="0" snapToObjects="1">
      <p:cViewPr varScale="1">
        <p:scale>
          <a:sx n="70" d="100"/>
          <a:sy n="70"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4F26F-23C8-41FD-B3A7-60D2D688147F}" type="datetimeFigureOut">
              <a:rPr lang="zh-CN" altLang="en-US" smtClean="0"/>
              <a:t>2021/3/25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0D94ED-5FEF-4B1E-9A15-41CEAA8B4467}" type="slidenum">
              <a:rPr lang="zh-CN" altLang="en-US" smtClean="0"/>
              <a:t>‹#›</a:t>
            </a:fld>
            <a:endParaRPr lang="zh-CN" altLang="en-US"/>
          </a:p>
        </p:txBody>
      </p:sp>
    </p:spTree>
    <p:extLst>
      <p:ext uri="{BB962C8B-B14F-4D97-AF65-F5344CB8AC3E}">
        <p14:creationId xmlns:p14="http://schemas.microsoft.com/office/powerpoint/2010/main" val="304691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03998-3BC6-2D47-888C-D5C13E3FFB86}" type="datetimeFigureOut">
              <a:rPr kumimoji="1" lang="zh-CN" altLang="en-US" smtClean="0"/>
              <a:t>2021/3/25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2848B-F1B9-1349-AA08-F5E7F355BC48}" type="slidenum">
              <a:rPr kumimoji="1" lang="zh-CN" altLang="en-US" smtClean="0"/>
              <a:t>‹#›</a:t>
            </a:fld>
            <a:endParaRPr kumimoji="1" lang="zh-CN" altLang="en-US"/>
          </a:p>
        </p:txBody>
      </p:sp>
    </p:spTree>
    <p:extLst>
      <p:ext uri="{BB962C8B-B14F-4D97-AF65-F5344CB8AC3E}">
        <p14:creationId xmlns:p14="http://schemas.microsoft.com/office/powerpoint/2010/main" val="15932374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solidFill>
                  <a:prstClr val="black"/>
                </a:solidFill>
                <a:latin typeface="等线"/>
                <a:ea typeface="等线" charset="-122"/>
              </a:rPr>
              <a:pPr/>
              <a:t>1</a:t>
            </a:fld>
            <a:endParaRPr lang="zh-CN" altLang="en-US">
              <a:solidFill>
                <a:prstClr val="black"/>
              </a:solidFill>
              <a:latin typeface="等线"/>
              <a:ea typeface="等线" charset="-122"/>
            </a:endParaRPr>
          </a:p>
        </p:txBody>
      </p:sp>
    </p:spTree>
    <p:extLst>
      <p:ext uri="{BB962C8B-B14F-4D97-AF65-F5344CB8AC3E}">
        <p14:creationId xmlns:p14="http://schemas.microsoft.com/office/powerpoint/2010/main" val="129258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10</a:t>
            </a:fld>
            <a:endParaRPr kumimoji="1" lang="zh-CN" altLang="en-US"/>
          </a:p>
        </p:txBody>
      </p:sp>
    </p:spTree>
    <p:extLst>
      <p:ext uri="{BB962C8B-B14F-4D97-AF65-F5344CB8AC3E}">
        <p14:creationId xmlns:p14="http://schemas.microsoft.com/office/powerpoint/2010/main" val="1093848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11</a:t>
            </a:fld>
            <a:endParaRPr kumimoji="1" lang="zh-CN" altLang="en-US"/>
          </a:p>
        </p:txBody>
      </p:sp>
    </p:spTree>
    <p:extLst>
      <p:ext uri="{BB962C8B-B14F-4D97-AF65-F5344CB8AC3E}">
        <p14:creationId xmlns:p14="http://schemas.microsoft.com/office/powerpoint/2010/main" val="147787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12</a:t>
            </a:fld>
            <a:endParaRPr kumimoji="1" lang="zh-CN" altLang="en-US"/>
          </a:p>
        </p:txBody>
      </p:sp>
    </p:spTree>
    <p:extLst>
      <p:ext uri="{BB962C8B-B14F-4D97-AF65-F5344CB8AC3E}">
        <p14:creationId xmlns:p14="http://schemas.microsoft.com/office/powerpoint/2010/main" val="36888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13</a:t>
            </a:fld>
            <a:endParaRPr kumimoji="1" lang="zh-CN" altLang="en-US"/>
          </a:p>
        </p:txBody>
      </p:sp>
    </p:spTree>
    <p:extLst>
      <p:ext uri="{BB962C8B-B14F-4D97-AF65-F5344CB8AC3E}">
        <p14:creationId xmlns:p14="http://schemas.microsoft.com/office/powerpoint/2010/main" val="349039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14</a:t>
            </a:fld>
            <a:endParaRPr kumimoji="1" lang="zh-CN" altLang="en-US"/>
          </a:p>
        </p:txBody>
      </p:sp>
    </p:spTree>
    <p:extLst>
      <p:ext uri="{BB962C8B-B14F-4D97-AF65-F5344CB8AC3E}">
        <p14:creationId xmlns:p14="http://schemas.microsoft.com/office/powerpoint/2010/main" val="58309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zh-CN" altLang="en-US" dirty="0"/>
          </a:p>
        </p:txBody>
      </p:sp>
      <p:sp>
        <p:nvSpPr>
          <p:cNvPr id="4" name="灯片编号占位符 3"/>
          <p:cNvSpPr>
            <a:spLocks noGrp="1"/>
          </p:cNvSpPr>
          <p:nvPr>
            <p:ph type="sldNum" sz="quarter" idx="5"/>
          </p:nvPr>
        </p:nvSpPr>
        <p:spPr/>
        <p:txBody>
          <a:bodyPr/>
          <a:lstStyle/>
          <a:p>
            <a:fld id="{D502848B-F1B9-1349-AA08-F5E7F355BC48}" type="slidenum">
              <a:rPr kumimoji="1" lang="zh-CN" altLang="en-US" smtClean="0"/>
              <a:t>2</a:t>
            </a:fld>
            <a:endParaRPr kumimoji="1" lang="zh-CN" altLang="en-US"/>
          </a:p>
        </p:txBody>
      </p:sp>
    </p:spTree>
    <p:extLst>
      <p:ext uri="{BB962C8B-B14F-4D97-AF65-F5344CB8AC3E}">
        <p14:creationId xmlns:p14="http://schemas.microsoft.com/office/powerpoint/2010/main" val="319300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zh-CN" altLang="en-US" dirty="0"/>
          </a:p>
        </p:txBody>
      </p:sp>
      <p:sp>
        <p:nvSpPr>
          <p:cNvPr id="4" name="灯片编号占位符 3"/>
          <p:cNvSpPr>
            <a:spLocks noGrp="1"/>
          </p:cNvSpPr>
          <p:nvPr>
            <p:ph type="sldNum" sz="quarter" idx="5"/>
          </p:nvPr>
        </p:nvSpPr>
        <p:spPr/>
        <p:txBody>
          <a:bodyPr/>
          <a:lstStyle/>
          <a:p>
            <a:fld id="{D502848B-F1B9-1349-AA08-F5E7F355BC48}" type="slidenum">
              <a:rPr kumimoji="1" lang="zh-CN" altLang="en-US" smtClean="0"/>
              <a:t>23</a:t>
            </a:fld>
            <a:endParaRPr kumimoji="1" lang="zh-CN" altLang="en-US"/>
          </a:p>
        </p:txBody>
      </p:sp>
    </p:spTree>
    <p:extLst>
      <p:ext uri="{BB962C8B-B14F-4D97-AF65-F5344CB8AC3E}">
        <p14:creationId xmlns:p14="http://schemas.microsoft.com/office/powerpoint/2010/main" val="2227726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24</a:t>
            </a:fld>
            <a:endParaRPr lang="zh-CN" altLang="en-US"/>
          </a:p>
        </p:txBody>
      </p:sp>
    </p:spTree>
    <p:extLst>
      <p:ext uri="{BB962C8B-B14F-4D97-AF65-F5344CB8AC3E}">
        <p14:creationId xmlns:p14="http://schemas.microsoft.com/office/powerpoint/2010/main" val="3646840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197976F-CD55-4AAB-A338-7BDB3216EA86}" type="slidenum">
              <a:rPr lang="zh-CN" altLang="en-US" smtClean="0"/>
              <a:t>25</a:t>
            </a:fld>
            <a:endParaRPr lang="zh-CN" altLang="en-US"/>
          </a:p>
        </p:txBody>
      </p:sp>
    </p:spTree>
    <p:extLst>
      <p:ext uri="{BB962C8B-B14F-4D97-AF65-F5344CB8AC3E}">
        <p14:creationId xmlns:p14="http://schemas.microsoft.com/office/powerpoint/2010/main" val="17510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26</a:t>
            </a:fld>
            <a:endParaRPr kumimoji="1" lang="zh-CN" altLang="en-US"/>
          </a:p>
        </p:txBody>
      </p:sp>
    </p:spTree>
    <p:extLst>
      <p:ext uri="{BB962C8B-B14F-4D97-AF65-F5344CB8AC3E}">
        <p14:creationId xmlns:p14="http://schemas.microsoft.com/office/powerpoint/2010/main" val="177579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27</a:t>
            </a:fld>
            <a:endParaRPr kumimoji="1" lang="zh-CN" altLang="en-US"/>
          </a:p>
        </p:txBody>
      </p:sp>
    </p:spTree>
    <p:extLst>
      <p:ext uri="{BB962C8B-B14F-4D97-AF65-F5344CB8AC3E}">
        <p14:creationId xmlns:p14="http://schemas.microsoft.com/office/powerpoint/2010/main" val="188232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28</a:t>
            </a:fld>
            <a:endParaRPr kumimoji="1" lang="zh-CN" altLang="en-US"/>
          </a:p>
        </p:txBody>
      </p:sp>
    </p:spTree>
    <p:extLst>
      <p:ext uri="{BB962C8B-B14F-4D97-AF65-F5344CB8AC3E}">
        <p14:creationId xmlns:p14="http://schemas.microsoft.com/office/powerpoint/2010/main" val="2118912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29</a:t>
            </a:fld>
            <a:endParaRPr kumimoji="1" lang="zh-CN" altLang="en-US"/>
          </a:p>
        </p:txBody>
      </p:sp>
    </p:spTree>
    <p:extLst>
      <p:ext uri="{BB962C8B-B14F-4D97-AF65-F5344CB8AC3E}">
        <p14:creationId xmlns:p14="http://schemas.microsoft.com/office/powerpoint/2010/main" val="64748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3</a:t>
            </a:fld>
            <a:endParaRPr kumimoji="1" lang="zh-CN" altLang="en-US"/>
          </a:p>
        </p:txBody>
      </p:sp>
    </p:spTree>
    <p:extLst>
      <p:ext uri="{BB962C8B-B14F-4D97-AF65-F5344CB8AC3E}">
        <p14:creationId xmlns:p14="http://schemas.microsoft.com/office/powerpoint/2010/main" val="466902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30</a:t>
            </a:fld>
            <a:endParaRPr kumimoji="1" lang="zh-CN" altLang="en-US"/>
          </a:p>
        </p:txBody>
      </p:sp>
    </p:spTree>
    <p:extLst>
      <p:ext uri="{BB962C8B-B14F-4D97-AF65-F5344CB8AC3E}">
        <p14:creationId xmlns:p14="http://schemas.microsoft.com/office/powerpoint/2010/main" val="1003998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31</a:t>
            </a:fld>
            <a:endParaRPr lang="zh-CN" altLang="en-US"/>
          </a:p>
        </p:txBody>
      </p:sp>
    </p:spTree>
    <p:extLst>
      <p:ext uri="{BB962C8B-B14F-4D97-AF65-F5344CB8AC3E}">
        <p14:creationId xmlns:p14="http://schemas.microsoft.com/office/powerpoint/2010/main" val="3600672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4</a:t>
            </a:fld>
            <a:endParaRPr kumimoji="1" lang="zh-CN" altLang="en-US"/>
          </a:p>
        </p:txBody>
      </p:sp>
    </p:spTree>
    <p:extLst>
      <p:ext uri="{BB962C8B-B14F-4D97-AF65-F5344CB8AC3E}">
        <p14:creationId xmlns:p14="http://schemas.microsoft.com/office/powerpoint/2010/main" val="201417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5</a:t>
            </a:fld>
            <a:endParaRPr kumimoji="1" lang="zh-CN" altLang="en-US"/>
          </a:p>
        </p:txBody>
      </p:sp>
    </p:spTree>
    <p:extLst>
      <p:ext uri="{BB962C8B-B14F-4D97-AF65-F5344CB8AC3E}">
        <p14:creationId xmlns:p14="http://schemas.microsoft.com/office/powerpoint/2010/main" val="1349614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6</a:t>
            </a:fld>
            <a:endParaRPr kumimoji="1" lang="zh-CN" altLang="en-US"/>
          </a:p>
        </p:txBody>
      </p:sp>
    </p:spTree>
    <p:extLst>
      <p:ext uri="{BB962C8B-B14F-4D97-AF65-F5344CB8AC3E}">
        <p14:creationId xmlns:p14="http://schemas.microsoft.com/office/powerpoint/2010/main" val="206201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7</a:t>
            </a:fld>
            <a:endParaRPr kumimoji="1" lang="zh-CN" altLang="en-US"/>
          </a:p>
        </p:txBody>
      </p:sp>
    </p:spTree>
    <p:extLst>
      <p:ext uri="{BB962C8B-B14F-4D97-AF65-F5344CB8AC3E}">
        <p14:creationId xmlns:p14="http://schemas.microsoft.com/office/powerpoint/2010/main" val="183643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zh-CN" altLang="en-US" dirty="0"/>
          </a:p>
        </p:txBody>
      </p:sp>
      <p:sp>
        <p:nvSpPr>
          <p:cNvPr id="4" name="灯片编号占位符 3"/>
          <p:cNvSpPr>
            <a:spLocks noGrp="1"/>
          </p:cNvSpPr>
          <p:nvPr>
            <p:ph type="sldNum" sz="quarter" idx="5"/>
          </p:nvPr>
        </p:nvSpPr>
        <p:spPr/>
        <p:txBody>
          <a:bodyPr/>
          <a:lstStyle/>
          <a:p>
            <a:fld id="{D502848B-F1B9-1349-AA08-F5E7F355BC48}" type="slidenum">
              <a:rPr kumimoji="1" lang="zh-CN" altLang="en-US" smtClean="0"/>
              <a:t>8</a:t>
            </a:fld>
            <a:endParaRPr kumimoji="1" lang="zh-CN" altLang="en-US"/>
          </a:p>
        </p:txBody>
      </p:sp>
    </p:spTree>
    <p:extLst>
      <p:ext uri="{BB962C8B-B14F-4D97-AF65-F5344CB8AC3E}">
        <p14:creationId xmlns:p14="http://schemas.microsoft.com/office/powerpoint/2010/main" val="197874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97D3"/>
              </a:solidFill>
              <a:latin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D502848B-F1B9-1349-AA08-F5E7F355BC48}" type="slidenum">
              <a:rPr kumimoji="1" lang="zh-CN" altLang="en-US" smtClean="0"/>
              <a:t>9</a:t>
            </a:fld>
            <a:endParaRPr kumimoji="1" lang="zh-CN" altLang="en-US"/>
          </a:p>
        </p:txBody>
      </p:sp>
    </p:spTree>
    <p:extLst>
      <p:ext uri="{BB962C8B-B14F-4D97-AF65-F5344CB8AC3E}">
        <p14:creationId xmlns:p14="http://schemas.microsoft.com/office/powerpoint/2010/main" val="134480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80547208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extLst>
      <p:ext uri="{BB962C8B-B14F-4D97-AF65-F5344CB8AC3E}">
        <p14:creationId xmlns:p14="http://schemas.microsoft.com/office/powerpoint/2010/main" val="19437515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7587026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4542138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0"/>
            <a:ext cx="2844800" cy="365125"/>
          </a:xfrm>
        </p:spPr>
        <p:txBody>
          <a:bodyPr/>
          <a:lstStyle/>
          <a:p>
            <a:endParaRPr lang="zh-CN" altLang="en-US">
              <a:solidFill>
                <a:srgbClr val="000000"/>
              </a:solidFill>
            </a:endParaRPr>
          </a:p>
        </p:txBody>
      </p:sp>
      <p:sp>
        <p:nvSpPr>
          <p:cNvPr id="5" name="页脚占位符 4"/>
          <p:cNvSpPr>
            <a:spLocks noGrp="1"/>
          </p:cNvSpPr>
          <p:nvPr>
            <p:ph type="ftr" sz="quarter" idx="11"/>
          </p:nvPr>
        </p:nvSpPr>
        <p:spPr>
          <a:xfrm>
            <a:off x="4165601" y="6356350"/>
            <a:ext cx="3860800" cy="365125"/>
          </a:xfrm>
        </p:spPr>
        <p:txBody>
          <a:bodyPr/>
          <a:lstStyle/>
          <a:p>
            <a:endParaRPr lang="zh-CN" altLang="en-US">
              <a:solidFill>
                <a:srgbClr val="000000"/>
              </a:solidFill>
            </a:endParaRPr>
          </a:p>
        </p:txBody>
      </p:sp>
      <p:sp>
        <p:nvSpPr>
          <p:cNvPr id="6" name="灯片编号占位符 5"/>
          <p:cNvSpPr>
            <a:spLocks noGrp="1"/>
          </p:cNvSpPr>
          <p:nvPr>
            <p:ph type="sldNum" sz="quarter" idx="12"/>
          </p:nvPr>
        </p:nvSpPr>
        <p:spPr>
          <a:xfrm>
            <a:off x="8737600" y="6356350"/>
            <a:ext cx="2844800" cy="365125"/>
          </a:xfrm>
        </p:spPr>
        <p:txBody>
          <a:bodyPr/>
          <a:lstStyle/>
          <a:p>
            <a:fld id="{8460C981-4EE3-450C-BD26-AA72518E114D}" type="slidenum">
              <a:rPr lang="zh-CN" altLang="en-US">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9407567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extLst>
      <p:ext uri="{BB962C8B-B14F-4D97-AF65-F5344CB8AC3E}">
        <p14:creationId xmlns:p14="http://schemas.microsoft.com/office/powerpoint/2010/main" val="73106056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1218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334858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368597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0392855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458894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645882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3332170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userDrawn="1"/>
        </p:nvSpPr>
        <p:spPr>
          <a:xfrm>
            <a:off x="1" y="0"/>
            <a:ext cx="12192000" cy="791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菱形 9"/>
          <p:cNvSpPr/>
          <p:nvPr userDrawn="1"/>
        </p:nvSpPr>
        <p:spPr>
          <a:xfrm>
            <a:off x="511930" y="222628"/>
            <a:ext cx="621545" cy="621545"/>
          </a:xfrm>
          <a:prstGeom prst="diamond">
            <a:avLst/>
          </a:prstGeom>
          <a:solidFill>
            <a:srgbClr val="16E6F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矩形 10"/>
          <p:cNvSpPr/>
          <p:nvPr userDrawn="1"/>
        </p:nvSpPr>
        <p:spPr>
          <a:xfrm>
            <a:off x="1" y="6778877"/>
            <a:ext cx="12192000" cy="791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12" name="图片 11"/>
          <p:cNvPicPr>
            <a:picLocks noChangeAspect="1"/>
          </p:cNvPicPr>
          <p:nvPr userDrawn="1"/>
        </p:nvPicPr>
        <p:blipFill rotWithShape="1">
          <a:blip r:embed="rId15" cstate="print">
            <a:extLst>
              <a:ext uri="{28A0092B-C50C-407E-A947-70E740481C1C}">
                <a14:useLocalDpi xmlns:a14="http://schemas.microsoft.com/office/drawing/2010/main" val="0"/>
              </a:ext>
            </a:extLst>
          </a:blip>
          <a:srcRect l="4908" t="16750"/>
          <a:stretch/>
        </p:blipFill>
        <p:spPr>
          <a:xfrm>
            <a:off x="914416" y="42224"/>
            <a:ext cx="977266" cy="360000"/>
          </a:xfrm>
          <a:prstGeom prst="rect">
            <a:avLst/>
          </a:prstGeom>
        </p:spPr>
      </p:pic>
    </p:spTree>
    <p:extLst>
      <p:ext uri="{BB962C8B-B14F-4D97-AF65-F5344CB8AC3E}">
        <p14:creationId xmlns:p14="http://schemas.microsoft.com/office/powerpoint/2010/main" val="17180632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2.png"/><Relationship Id="rId7" Type="http://schemas.openxmlformats.org/officeDocument/2006/relationships/oleObject" Target="../embeddings/oleObject5.bin"/><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wmf"/><Relationship Id="rId5" Type="http://schemas.openxmlformats.org/officeDocument/2006/relationships/oleObject" Target="../embeddings/oleObject4.bin"/><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4.wmf"/><Relationship Id="rId11" Type="http://schemas.openxmlformats.org/officeDocument/2006/relationships/image" Target="../media/image34.png"/><Relationship Id="rId5" Type="http://schemas.openxmlformats.org/officeDocument/2006/relationships/oleObject" Target="../embeddings/oleObject6.bin"/><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xml"/><Relationship Id="rId7" Type="http://schemas.openxmlformats.org/officeDocument/2006/relationships/notesSlide" Target="../notesSlides/notesSlide2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3.xml"/><Relationship Id="rId5" Type="http://schemas.openxmlformats.org/officeDocument/2006/relationships/tags" Target="../tags/tag15.xml"/><Relationship Id="rId4"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1.png"/><Relationship Id="rId4" Type="http://schemas.microsoft.com/office/2007/relationships/hdphoto"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notesSlide" Target="../notesSlides/notesSlide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3.xml"/><Relationship Id="rId5" Type="http://schemas.openxmlformats.org/officeDocument/2006/relationships/tags" Target="../tags/tag10.xml"/><Relationship Id="rId4"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a:off x="0" y="1876087"/>
            <a:ext cx="12192000" cy="4682359"/>
            <a:chOff x="0" y="1876087"/>
            <a:chExt cx="12192000" cy="4682359"/>
          </a:xfrm>
        </p:grpSpPr>
        <p:sp>
          <p:nvSpPr>
            <p:cNvPr id="92" name="矩形 91"/>
            <p:cNvSpPr/>
            <p:nvPr/>
          </p:nvSpPr>
          <p:spPr>
            <a:xfrm>
              <a:off x="0" y="3499945"/>
              <a:ext cx="12192000" cy="2603298"/>
            </a:xfrm>
            <a:prstGeom prst="rect">
              <a:avLst/>
            </a:prstGeom>
            <a:solidFill>
              <a:srgbClr val="00B0F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63" name="图片 62"/>
            <p:cNvPicPr>
              <a:picLocks noChangeAspect="1"/>
            </p:cNvPicPr>
            <p:nvPr/>
          </p:nvPicPr>
          <p:blipFill>
            <a:blip r:embed="rId3">
              <a:duotone>
                <a:schemeClr val="accent1">
                  <a:shade val="45000"/>
                  <a:satMod val="135000"/>
                </a:schemeClr>
                <a:prstClr val="white"/>
              </a:duotone>
              <a:lum bright="10000" contrast="-10000"/>
              <a:extLst>
                <a:ext uri="{28A0092B-C50C-407E-A947-70E740481C1C}">
                  <a14:useLocalDpi xmlns:a14="http://schemas.microsoft.com/office/drawing/2010/main" val="0"/>
                </a:ext>
              </a:extLst>
            </a:blip>
            <a:srcRect/>
            <a:stretch>
              <a:fillRect/>
            </a:stretch>
          </p:blipFill>
          <p:spPr>
            <a:xfrm>
              <a:off x="1939156" y="1876087"/>
              <a:ext cx="9222827" cy="4682359"/>
            </a:xfrm>
            <a:prstGeom prst="rect">
              <a:avLst/>
            </a:prstGeom>
          </p:spPr>
        </p:pic>
        <p:grpSp>
          <p:nvGrpSpPr>
            <p:cNvPr id="51" name="组合 50"/>
            <p:cNvGrpSpPr/>
            <p:nvPr/>
          </p:nvGrpSpPr>
          <p:grpSpPr>
            <a:xfrm>
              <a:off x="0" y="3594534"/>
              <a:ext cx="2364828" cy="2159876"/>
              <a:chOff x="2771988" y="664788"/>
              <a:chExt cx="4916961" cy="4468705"/>
            </a:xfrm>
          </p:grpSpPr>
          <p:sp>
            <p:nvSpPr>
              <p:cNvPr id="52" name="Freeform 6"/>
              <p:cNvSpPr/>
              <p:nvPr/>
            </p:nvSpPr>
            <p:spPr bwMode="auto">
              <a:xfrm>
                <a:off x="2771988" y="175516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chemeClr val="accent2">
                  <a:lumMod val="60000"/>
                  <a:lumOff val="40000"/>
                </a:schemeClr>
              </a:solidFill>
              <a:ln w="0">
                <a:noFill/>
                <a:prstDash val="solid"/>
                <a:round/>
              </a:ln>
            </p:spPr>
            <p:txBody>
              <a:bodyPr vert="horz" wrap="square" lIns="0" tIns="0" rIns="0" bIns="0" numCol="1" anchor="ctr" anchorCtr="1" compatLnSpc="1"/>
              <a:lstStyle/>
              <a:p>
                <a:endParaRPr lang="zh-CN" altLang="en-US" sz="2000" dirty="0">
                  <a:solidFill>
                    <a:srgbClr val="FFFFFF"/>
                  </a:solidFill>
                  <a:latin typeface="微软雅黑" panose="020B0503020204020204" pitchFamily="34" charset="-122"/>
                </a:endParaRPr>
              </a:p>
            </p:txBody>
          </p:sp>
          <p:sp>
            <p:nvSpPr>
              <p:cNvPr id="53" name="Freeform 8"/>
              <p:cNvSpPr/>
              <p:nvPr/>
            </p:nvSpPr>
            <p:spPr bwMode="auto">
              <a:xfrm>
                <a:off x="3473356" y="134693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chemeClr val="accent2">
                  <a:lumMod val="20000"/>
                  <a:lumOff val="8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4" name="Freeform 10"/>
              <p:cNvSpPr/>
              <p:nvPr/>
            </p:nvSpPr>
            <p:spPr bwMode="auto">
              <a:xfrm>
                <a:off x="6080090" y="4094113"/>
                <a:ext cx="954742" cy="954740"/>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chemeClr val="accent6">
                  <a:lumMod val="60000"/>
                  <a:lumOff val="4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5" name="Freeform 12"/>
              <p:cNvSpPr/>
              <p:nvPr/>
            </p:nvSpPr>
            <p:spPr bwMode="auto">
              <a:xfrm>
                <a:off x="6547737" y="192809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chemeClr val="accent1">
                  <a:lumMod val="60000"/>
                  <a:lumOff val="4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6" name="Freeform 7"/>
              <p:cNvSpPr/>
              <p:nvPr/>
            </p:nvSpPr>
            <p:spPr bwMode="auto">
              <a:xfrm>
                <a:off x="3228513" y="4574550"/>
                <a:ext cx="560861" cy="558943"/>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3">
                  <a:lumMod val="40000"/>
                  <a:lumOff val="60000"/>
                </a:schemeClr>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sp>
            <p:nvSpPr>
              <p:cNvPr id="57" name="Freeform 7"/>
              <p:cNvSpPr/>
              <p:nvPr/>
            </p:nvSpPr>
            <p:spPr bwMode="auto">
              <a:xfrm>
                <a:off x="5049615" y="66478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accent1"/>
              </a:solidFill>
              <a:ln w="0">
                <a:noFill/>
                <a:prstDash val="solid"/>
                <a:round/>
              </a:ln>
            </p:spPr>
            <p:txBody>
              <a:bodyPr vert="horz" wrap="square" lIns="128573" tIns="64286" rIns="128573" bIns="64286" numCol="1" anchor="t" anchorCtr="0" compatLnSpc="1"/>
              <a:lstStyle/>
              <a:p>
                <a:endParaRPr lang="zh-CN" altLang="en-US" sz="2000">
                  <a:solidFill>
                    <a:srgbClr val="000000"/>
                  </a:solidFill>
                </a:endParaRPr>
              </a:p>
            </p:txBody>
          </p:sp>
        </p:grpSp>
      </p:grpSp>
      <p:grpSp>
        <p:nvGrpSpPr>
          <p:cNvPr id="59" name="组合 58"/>
          <p:cNvGrpSpPr/>
          <p:nvPr/>
        </p:nvGrpSpPr>
        <p:grpSpPr>
          <a:xfrm>
            <a:off x="0" y="2015023"/>
            <a:ext cx="12192000" cy="1487498"/>
            <a:chOff x="1811128" y="2346653"/>
            <a:chExt cx="5831849" cy="929622"/>
          </a:xfrm>
        </p:grpSpPr>
        <p:sp>
          <p:nvSpPr>
            <p:cNvPr id="46" name="矩形 45"/>
            <p:cNvSpPr/>
            <p:nvPr/>
          </p:nvSpPr>
          <p:spPr>
            <a:xfrm>
              <a:off x="2965734" y="2949285"/>
              <a:ext cx="121244" cy="326990"/>
            </a:xfrm>
            <a:prstGeom prst="rect">
              <a:avLst/>
            </a:prstGeom>
          </p:spPr>
          <p:txBody>
            <a:bodyPr wrap="none">
              <a:spAutoFit/>
            </a:bodyPr>
            <a:lstStyle/>
            <a:p>
              <a:endParaRPr lang="zh-CN" altLang="en-US" sz="2800" b="1" i="1" dirty="0">
                <a:solidFill>
                  <a:srgbClr val="FFFFFF">
                    <a:lumMod val="75000"/>
                  </a:srgbClr>
                </a:solidFill>
                <a:latin typeface="微软雅黑" panose="020B0503020204020204" pitchFamily="34" charset="-122"/>
              </a:endParaRPr>
            </a:p>
          </p:txBody>
        </p:sp>
        <p:sp>
          <p:nvSpPr>
            <p:cNvPr id="50" name="文本框 3"/>
            <p:cNvSpPr txBox="1"/>
            <p:nvPr/>
          </p:nvSpPr>
          <p:spPr>
            <a:xfrm>
              <a:off x="1811128" y="2346653"/>
              <a:ext cx="5831849" cy="442398"/>
            </a:xfrm>
            <a:prstGeom prst="rect">
              <a:avLst/>
            </a:prstGeom>
            <a:noFill/>
            <a:effectLst/>
          </p:spPr>
          <p:txBody>
            <a:bodyPr wrap="square" rtlCol="0">
              <a:spAutoFit/>
            </a:bodyPr>
            <a:lstStyle/>
            <a:p>
              <a:pPr algn="ctr"/>
              <a:r>
                <a:rPr lang="zh-CN" altLang="en-US" sz="4000" b="1" dirty="0">
                  <a:solidFill>
                    <a:srgbClr val="0097D3"/>
                  </a:solidFill>
                  <a:latin typeface="微软雅黑" panose="020B0503020204020204" pitchFamily="34" charset="-122"/>
                </a:rPr>
                <a:t>异常检测：算法、实践及案例分享</a:t>
              </a:r>
            </a:p>
          </p:txBody>
        </p:sp>
      </p:grpSp>
      <p:sp>
        <p:nvSpPr>
          <p:cNvPr id="58" name="文本框 3"/>
          <p:cNvSpPr txBox="1"/>
          <p:nvPr/>
        </p:nvSpPr>
        <p:spPr>
          <a:xfrm>
            <a:off x="0" y="3115280"/>
            <a:ext cx="12192000" cy="400110"/>
          </a:xfrm>
          <a:prstGeom prst="rect">
            <a:avLst/>
          </a:prstGeom>
          <a:noFill/>
          <a:effectLst/>
        </p:spPr>
        <p:txBody>
          <a:bodyPr wrap="square" rtlCol="0">
            <a:spAutoFit/>
          </a:bodyPr>
          <a:lstStyle/>
          <a:p>
            <a:pPr algn="ctr"/>
            <a:r>
              <a:rPr lang="zh-CN" altLang="en-US" sz="2000" b="1" dirty="0">
                <a:solidFill>
                  <a:srgbClr val="0097D3"/>
                </a:solidFill>
                <a:latin typeface="微软雅黑" panose="020B0503020204020204" pitchFamily="34" charset="-122"/>
              </a:rPr>
              <a:t>建模咨询部          </a:t>
            </a:r>
            <a:r>
              <a:rPr lang="en-US" altLang="zh-CN" sz="2000" b="1" dirty="0">
                <a:solidFill>
                  <a:srgbClr val="0097D3"/>
                </a:solidFill>
                <a:latin typeface="微软雅黑" panose="020B0503020204020204" pitchFamily="34" charset="-122"/>
              </a:rPr>
              <a:t>2021</a:t>
            </a:r>
            <a:r>
              <a:rPr lang="zh-CN" altLang="en-US" sz="2000" b="1" dirty="0">
                <a:solidFill>
                  <a:srgbClr val="0097D3"/>
                </a:solidFill>
                <a:latin typeface="微软雅黑" panose="020B0503020204020204" pitchFamily="34" charset="-122"/>
              </a:rPr>
              <a:t>年</a:t>
            </a:r>
            <a:r>
              <a:rPr lang="en-US" altLang="zh-CN" sz="2000" b="1" dirty="0">
                <a:solidFill>
                  <a:srgbClr val="0097D3"/>
                </a:solidFill>
                <a:latin typeface="微软雅黑" panose="020B0503020204020204" pitchFamily="34" charset="-122"/>
              </a:rPr>
              <a:t>3</a:t>
            </a:r>
            <a:r>
              <a:rPr lang="zh-CN" altLang="en-US" sz="2000" b="1" dirty="0">
                <a:solidFill>
                  <a:srgbClr val="0097D3"/>
                </a:solidFill>
                <a:latin typeface="微软雅黑" panose="020B0503020204020204" pitchFamily="34" charset="-122"/>
              </a:rPr>
              <a:t>月</a:t>
            </a:r>
            <a:endParaRPr lang="en-US" altLang="zh-CN" sz="2000" b="1" dirty="0">
              <a:solidFill>
                <a:srgbClr val="0097D3"/>
              </a:solidFill>
              <a:latin typeface="微软雅黑" panose="020B0503020204020204" pitchFamily="34" charset="-122"/>
            </a:endParaRPr>
          </a:p>
        </p:txBody>
      </p:sp>
      <p:pic>
        <p:nvPicPr>
          <p:cNvPr id="64" name="Picture 256"/>
          <p:cNvPicPr>
            <a:picLocks noChangeAspect="1"/>
          </p:cNvPicPr>
          <p:nvPr/>
        </p:nvPicPr>
        <p:blipFill>
          <a:blip r:embed="rId4" cstate="email"/>
          <a:stretch>
            <a:fillRect/>
          </a:stretch>
        </p:blipFill>
        <p:spPr>
          <a:xfrm>
            <a:off x="2399540" y="3309818"/>
            <a:ext cx="550654" cy="557362"/>
          </a:xfrm>
          <a:prstGeom prst="rect">
            <a:avLst/>
          </a:prstGeom>
          <a:effectLst>
            <a:outerShdw blurRad="63500" sx="102000" sy="102000" algn="ctr" rotWithShape="0">
              <a:prstClr val="black">
                <a:alpha val="40000"/>
              </a:prstClr>
            </a:outerShdw>
          </a:effectLst>
        </p:spPr>
      </p:pic>
      <p:cxnSp>
        <p:nvCxnSpPr>
          <p:cNvPr id="65" name="Straight Connector 262"/>
          <p:cNvCxnSpPr/>
          <p:nvPr/>
        </p:nvCxnSpPr>
        <p:spPr>
          <a:xfrm>
            <a:off x="1700486" y="3002736"/>
            <a:ext cx="976613" cy="592840"/>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pic>
        <p:nvPicPr>
          <p:cNvPr id="60" name="图片 59" descr="微信截图_20180530110644.png"/>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blip>
          <a:srcRect b="3718"/>
          <a:stretch>
            <a:fillRect/>
          </a:stretch>
        </p:blipFill>
        <p:spPr>
          <a:xfrm>
            <a:off x="9762094" y="2440047"/>
            <a:ext cx="2594679" cy="1096750"/>
          </a:xfrm>
          <a:prstGeom prst="rect">
            <a:avLst/>
          </a:prstGeom>
          <a:noFill/>
          <a:ln>
            <a:noFill/>
          </a:ln>
        </p:spPr>
      </p:pic>
      <p:sp>
        <p:nvSpPr>
          <p:cNvPr id="66" name="Rectangle 218"/>
          <p:cNvSpPr/>
          <p:nvPr/>
        </p:nvSpPr>
        <p:spPr bwMode="auto">
          <a:xfrm>
            <a:off x="330636" y="2424889"/>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知识图谱</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sp>
        <p:nvSpPr>
          <p:cNvPr id="67" name="Rectangle 218"/>
          <p:cNvSpPr/>
          <p:nvPr/>
        </p:nvSpPr>
        <p:spPr bwMode="auto">
          <a:xfrm>
            <a:off x="9041205" y="4256246"/>
            <a:ext cx="1174854" cy="48916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决策引擎</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68" name="Picture 256"/>
          <p:cNvPicPr>
            <a:picLocks noChangeAspect="1"/>
          </p:cNvPicPr>
          <p:nvPr/>
        </p:nvPicPr>
        <p:blipFill>
          <a:blip r:embed="rId4" cstate="email"/>
          <a:stretch>
            <a:fillRect/>
          </a:stretch>
        </p:blipFill>
        <p:spPr>
          <a:xfrm>
            <a:off x="7047202" y="4628555"/>
            <a:ext cx="550654" cy="557362"/>
          </a:xfrm>
          <a:prstGeom prst="rect">
            <a:avLst/>
          </a:prstGeom>
          <a:effectLst>
            <a:outerShdw blurRad="63500" sx="102000" sy="102000" algn="ctr" rotWithShape="0">
              <a:prstClr val="black">
                <a:alpha val="40000"/>
              </a:prstClr>
            </a:outerShdw>
          </a:effectLst>
        </p:spPr>
      </p:pic>
      <p:cxnSp>
        <p:nvCxnSpPr>
          <p:cNvPr id="69" name="Straight Connector 262"/>
          <p:cNvCxnSpPr/>
          <p:nvPr/>
        </p:nvCxnSpPr>
        <p:spPr>
          <a:xfrm rot="10800000" flipV="1">
            <a:off x="7399949" y="4563895"/>
            <a:ext cx="1641257" cy="325130"/>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pic>
        <p:nvPicPr>
          <p:cNvPr id="42" name="Picture 256"/>
          <p:cNvPicPr>
            <a:picLocks noChangeAspect="1"/>
          </p:cNvPicPr>
          <p:nvPr/>
        </p:nvPicPr>
        <p:blipFill>
          <a:blip r:embed="rId4" cstate="email"/>
          <a:stretch>
            <a:fillRect/>
          </a:stretch>
        </p:blipFill>
        <p:spPr>
          <a:xfrm>
            <a:off x="3916717" y="4799698"/>
            <a:ext cx="550654" cy="557362"/>
          </a:xfrm>
          <a:prstGeom prst="rect">
            <a:avLst/>
          </a:prstGeom>
          <a:effectLst>
            <a:outerShdw blurRad="63500" sx="102000" sy="102000" algn="ctr" rotWithShape="0">
              <a:prstClr val="black">
                <a:alpha val="40000"/>
              </a:prstClr>
            </a:outerShdw>
          </a:effectLst>
        </p:spPr>
      </p:pic>
      <p:cxnSp>
        <p:nvCxnSpPr>
          <p:cNvPr id="43" name="Straight Connector 262"/>
          <p:cNvCxnSpPr/>
          <p:nvPr/>
        </p:nvCxnSpPr>
        <p:spPr>
          <a:xfrm flipV="1">
            <a:off x="3548418" y="5085456"/>
            <a:ext cx="645858" cy="127989"/>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44" name="Rectangle 218"/>
          <p:cNvSpPr/>
          <p:nvPr/>
        </p:nvSpPr>
        <p:spPr bwMode="auto">
          <a:xfrm>
            <a:off x="2475622" y="4924703"/>
            <a:ext cx="1291172"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rPr>
              <a:t>机器学习</a:t>
            </a:r>
            <a:endParaRPr lang="en-US" i="1" dirty="0">
              <a:solidFill>
                <a:srgbClr val="0187AC">
                  <a:lumMod val="20000"/>
                  <a:lumOff val="80000"/>
                </a:srgb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grpSp>
        <p:nvGrpSpPr>
          <p:cNvPr id="70" name="组合 69"/>
          <p:cNvGrpSpPr/>
          <p:nvPr/>
        </p:nvGrpSpPr>
        <p:grpSpPr>
          <a:xfrm>
            <a:off x="177415" y="417500"/>
            <a:ext cx="5112271" cy="540000"/>
            <a:chOff x="177415" y="417500"/>
            <a:chExt cx="5112271" cy="540000"/>
          </a:xfrm>
        </p:grpSpPr>
        <p:sp>
          <p:nvSpPr>
            <p:cNvPr id="31" name="矩形 259"/>
            <p:cNvSpPr>
              <a:spLocks noChangeArrowheads="1"/>
            </p:cNvSpPr>
            <p:nvPr/>
          </p:nvSpPr>
          <p:spPr bwMode="auto">
            <a:xfrm>
              <a:off x="2474229" y="533612"/>
              <a:ext cx="28154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2000" dirty="0">
                  <a:solidFill>
                    <a:srgbClr val="00B0F0"/>
                  </a:solidFill>
                  <a:cs typeface="Arial" panose="020B0604020202020204" pitchFamily="34" charset="0"/>
                </a:rPr>
                <a:t>| </a:t>
              </a:r>
              <a:r>
                <a:rPr lang="zh-CN" altLang="en-US" sz="2000" dirty="0">
                  <a:solidFill>
                    <a:srgbClr val="00B0F0"/>
                  </a:solidFill>
                  <a:cs typeface="Arial" panose="020B0604020202020204" pitchFamily="34" charset="0"/>
                </a:rPr>
                <a:t>信用科技 </a:t>
              </a:r>
              <a:r>
                <a:rPr lang="en-US" altLang="zh-CN" sz="2000" dirty="0">
                  <a:solidFill>
                    <a:srgbClr val="00B0F0"/>
                  </a:solidFill>
                  <a:cs typeface="Arial" panose="020B0604020202020204" pitchFamily="34" charset="0"/>
                </a:rPr>
                <a:t>· </a:t>
              </a:r>
              <a:r>
                <a:rPr lang="zh-CN" altLang="en-US" sz="2000" dirty="0">
                  <a:solidFill>
                    <a:srgbClr val="00B0F0"/>
                  </a:solidFill>
                  <a:cs typeface="Arial" panose="020B0604020202020204" pitchFamily="34" charset="0"/>
                </a:rPr>
                <a:t>预践未来</a:t>
              </a:r>
            </a:p>
          </p:txBody>
        </p:sp>
        <p:pic>
          <p:nvPicPr>
            <p:cNvPr id="62" name="图片 61" descr="LOGO-.jpg"/>
            <p:cNvPicPr>
              <a:picLocks noChangeAspect="1"/>
            </p:cNvPicPr>
            <p:nvPr/>
          </p:nvPicPr>
          <p:blipFill>
            <a:blip r:embed="rId6" cstate="print">
              <a:clrChange>
                <a:clrFrom>
                  <a:srgbClr val="FFFFFF"/>
                </a:clrFrom>
                <a:clrTo>
                  <a:srgbClr val="FFFFFF">
                    <a:alpha val="0"/>
                  </a:srgbClr>
                </a:clrTo>
              </a:clrChange>
              <a:lum contrast="40000"/>
            </a:blip>
            <a:stretch>
              <a:fillRect/>
            </a:stretch>
          </p:blipFill>
          <p:spPr>
            <a:xfrm>
              <a:off x="177415" y="417500"/>
              <a:ext cx="2496687" cy="540000"/>
            </a:xfrm>
            <a:prstGeom prst="rect">
              <a:avLst/>
            </a:prstGeom>
          </p:spPr>
        </p:pic>
      </p:grpSp>
    </p:spTree>
    <p:extLst>
      <p:ext uri="{BB962C8B-B14F-4D97-AF65-F5344CB8AC3E}">
        <p14:creationId xmlns:p14="http://schemas.microsoft.com/office/powerpoint/2010/main" val="1524155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6112210"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IF</a:t>
            </a:r>
            <a:endParaRPr lang="zh-CN" altLang="en-US" dirty="0">
              <a:solidFill>
                <a:srgbClr val="0097D3"/>
              </a:solidFill>
              <a:latin typeface="微软雅黑" panose="020B0503020204020204" pitchFamily="34" charset="-122"/>
            </a:endParaRPr>
          </a:p>
        </p:txBody>
      </p:sp>
      <p:sp>
        <p:nvSpPr>
          <p:cNvPr id="13" name="文本框 12">
            <a:extLst>
              <a:ext uri="{FF2B5EF4-FFF2-40B4-BE49-F238E27FC236}">
                <a16:creationId xmlns:a16="http://schemas.microsoft.com/office/drawing/2014/main" id="{53A11785-38D9-4BA1-937E-9FB033DE454C}"/>
              </a:ext>
            </a:extLst>
          </p:cNvPr>
          <p:cNvSpPr txBox="1"/>
          <p:nvPr/>
        </p:nvSpPr>
        <p:spPr>
          <a:xfrm>
            <a:off x="1047200" y="1252265"/>
            <a:ext cx="6096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异常分</a:t>
            </a:r>
            <a:endParaRPr lang="zh-CN" altLang="en-US" b="1" dirty="0"/>
          </a:p>
        </p:txBody>
      </p:sp>
      <p:graphicFrame>
        <p:nvGraphicFramePr>
          <p:cNvPr id="14" name="对象 13">
            <a:extLst>
              <a:ext uri="{FF2B5EF4-FFF2-40B4-BE49-F238E27FC236}">
                <a16:creationId xmlns:a16="http://schemas.microsoft.com/office/drawing/2014/main" id="{4831DE69-90B2-47AC-A213-5037A7F9926C}"/>
              </a:ext>
            </a:extLst>
          </p:cNvPr>
          <p:cNvGraphicFramePr>
            <a:graphicFrameLocks noChangeAspect="1"/>
          </p:cNvGraphicFramePr>
          <p:nvPr>
            <p:extLst>
              <p:ext uri="{D42A27DB-BD31-4B8C-83A1-F6EECF244321}">
                <p14:modId xmlns:p14="http://schemas.microsoft.com/office/powerpoint/2010/main" val="397519070"/>
              </p:ext>
            </p:extLst>
          </p:nvPr>
        </p:nvGraphicFramePr>
        <p:xfrm>
          <a:off x="4403324" y="2014665"/>
          <a:ext cx="2228296" cy="663386"/>
        </p:xfrm>
        <a:graphic>
          <a:graphicData uri="http://schemas.openxmlformats.org/presentationml/2006/ole">
            <mc:AlternateContent xmlns:mc="http://schemas.openxmlformats.org/markup-compatibility/2006">
              <mc:Choice xmlns:v="urn:schemas-microsoft-com:vml" Requires="v">
                <p:oleObj name="Equation" r:id="rId3" imgW="1244600" imgH="368300" progId="Equation.DSMT4">
                  <p:embed/>
                </p:oleObj>
              </mc:Choice>
              <mc:Fallback>
                <p:oleObj name="Equation" r:id="rId3" imgW="1244600" imgH="3683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324" y="2014665"/>
                        <a:ext cx="2228296" cy="663386"/>
                      </a:xfrm>
                      <a:prstGeom prst="rect">
                        <a:avLst/>
                      </a:prstGeom>
                      <a:noFill/>
                    </p:spPr>
                  </p:pic>
                </p:oleObj>
              </mc:Fallback>
            </mc:AlternateContent>
          </a:graphicData>
        </a:graphic>
      </p:graphicFrame>
      <p:sp>
        <p:nvSpPr>
          <p:cNvPr id="19" name="Rectangle 9">
            <a:extLst>
              <a:ext uri="{FF2B5EF4-FFF2-40B4-BE49-F238E27FC236}">
                <a16:creationId xmlns:a16="http://schemas.microsoft.com/office/drawing/2014/main" id="{757DF2FC-0F61-4957-A243-4C66878B76D1}"/>
              </a:ext>
            </a:extLst>
          </p:cNvPr>
          <p:cNvSpPr>
            <a:spLocks noChangeArrowheads="1"/>
          </p:cNvSpPr>
          <p:nvPr/>
        </p:nvSpPr>
        <p:spPr bwMode="auto">
          <a:xfrm>
            <a:off x="1367576" y="3071120"/>
            <a:ext cx="10093496" cy="53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25000"/>
              </a:lnSpc>
              <a:spcBef>
                <a:spcPct val="0"/>
              </a:spcBef>
              <a:spcAft>
                <a:spcPct val="0"/>
              </a:spcAft>
            </a:pP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其中，</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E(h(x</a:t>
            </a:r>
            <a:r>
              <a:rPr kumimoji="0" lang="en-US" altLang="zh-CN" sz="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表示</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xi</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在所有孤立树上的路径长度的均值，</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φ</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表示一棵孤立树上训练样本的个数，</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C(φ)</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表示用</a:t>
            </a:r>
            <a:r>
              <a:rPr kumimoji="0" lang="en-US"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φ</a:t>
            </a:r>
            <a:r>
              <a:rPr kumimoji="0" lang="zh-CN" altLang="en-US"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个样本训练的二叉树的平均路径长度，作为归一化项。</a:t>
            </a:r>
          </a:p>
        </p:txBody>
      </p:sp>
      <p:sp>
        <p:nvSpPr>
          <p:cNvPr id="26" name="文本框 25">
            <a:extLst>
              <a:ext uri="{FF2B5EF4-FFF2-40B4-BE49-F238E27FC236}">
                <a16:creationId xmlns:a16="http://schemas.microsoft.com/office/drawing/2014/main" id="{52458A6F-FECC-4D68-92BD-5DF3914C9CE5}"/>
              </a:ext>
            </a:extLst>
          </p:cNvPr>
          <p:cNvSpPr txBox="1"/>
          <p:nvPr/>
        </p:nvSpPr>
        <p:spPr>
          <a:xfrm>
            <a:off x="1367576" y="4483230"/>
            <a:ext cx="9822032" cy="1258614"/>
          </a:xfrm>
          <a:prstGeom prst="rect">
            <a:avLst/>
          </a:prstGeom>
          <a:noFill/>
        </p:spPr>
        <p:txBody>
          <a:bodyPr wrap="square">
            <a:spAutoFit/>
          </a:bodyPr>
          <a:lstStyle/>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数据</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在多颗孤立树中的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平均路径长度越短</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，得分越接近</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1</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，表明数据</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越</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异常</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数据</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在多颗孤立树中的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平均路径长度越长</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，得分越接近</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0</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，表示数据</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越</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正常</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数据</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在多颗孤立树中的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平均路径长度越接近整体均值</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，则打分会在</a:t>
            </a:r>
            <a:r>
              <a:rPr lang="en-US"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0.5</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附近</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C07264A9-99A1-4DAB-BF9A-9E820EEDADCC}"/>
              </a:ext>
            </a:extLst>
          </p:cNvPr>
          <p:cNvSpPr txBox="1"/>
          <p:nvPr/>
        </p:nvSpPr>
        <p:spPr>
          <a:xfrm>
            <a:off x="1306193" y="3840469"/>
            <a:ext cx="6094520" cy="412229"/>
          </a:xfrm>
          <a:prstGeom prst="rect">
            <a:avLst/>
          </a:prstGeom>
          <a:noFill/>
        </p:spPr>
        <p:txBody>
          <a:bodyPr wrap="square">
            <a:spAutoFit/>
          </a:bodyPr>
          <a:lstStyle/>
          <a:p>
            <a:pPr algn="just">
              <a:lnSpc>
                <a:spcPct val="125000"/>
              </a:lnSpc>
              <a:spcBef>
                <a:spcPts val="300"/>
              </a:spcBef>
              <a:spcAft>
                <a:spcPts val="300"/>
              </a:spcAft>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从</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IF</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的异常分计算方式来看</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847691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3879414"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XGBOD</a:t>
            </a:r>
            <a:endParaRPr lang="zh-CN" altLang="en-US" dirty="0">
              <a:solidFill>
                <a:srgbClr val="0097D3"/>
              </a:solidFill>
              <a:latin typeface="微软雅黑" panose="020B0503020204020204" pitchFamily="34" charset="-122"/>
            </a:endParaRPr>
          </a:p>
        </p:txBody>
      </p:sp>
      <p:sp>
        <p:nvSpPr>
          <p:cNvPr id="4" name="文本框 3">
            <a:extLst>
              <a:ext uri="{FF2B5EF4-FFF2-40B4-BE49-F238E27FC236}">
                <a16:creationId xmlns:a16="http://schemas.microsoft.com/office/drawing/2014/main" id="{38D122DE-9902-472A-BDF5-E234E72EA59E}"/>
              </a:ext>
            </a:extLst>
          </p:cNvPr>
          <p:cNvSpPr txBox="1"/>
          <p:nvPr/>
        </p:nvSpPr>
        <p:spPr>
          <a:xfrm>
            <a:off x="1067539" y="1302047"/>
            <a:ext cx="10029547" cy="1099019"/>
          </a:xfrm>
          <a:prstGeom prst="rect">
            <a:avLst/>
          </a:prstGeom>
          <a:noFill/>
        </p:spPr>
        <p:txBody>
          <a:bodyPr wrap="square">
            <a:spAutoFit/>
          </a:bodyPr>
          <a:lstStyle/>
          <a:p>
            <a:pPr>
              <a:lnSpc>
                <a:spcPct val="125000"/>
              </a:lnSpc>
            </a:pPr>
            <a:r>
              <a:rPr lang="en-US" altLang="zh-CN" sz="1800" dirty="0">
                <a:effectLst/>
                <a:latin typeface="微软雅黑" panose="020B0503020204020204" pitchFamily="34" charset="-122"/>
                <a:cs typeface="Times New Roman" panose="02020603050405020304" pitchFamily="18" charset="0"/>
              </a:rPr>
              <a:t>XGBOD</a:t>
            </a:r>
            <a:r>
              <a:rPr lang="zh-CN" altLang="zh-CN" sz="1800" dirty="0">
                <a:effectLst/>
                <a:ea typeface="微软雅黑" panose="020B0503020204020204" pitchFamily="34" charset="-122"/>
                <a:cs typeface="Times New Roman" panose="02020603050405020304" pitchFamily="18" charset="0"/>
              </a:rPr>
              <a:t>是一种使用无监督表示学习提升有监督异常点检测的方法。该方法首先采用无监督异常检测算法从数据中</a:t>
            </a:r>
            <a:r>
              <a:rPr lang="zh-CN" altLang="zh-CN" sz="1800" b="1" dirty="0">
                <a:effectLst/>
                <a:ea typeface="微软雅黑" panose="020B0503020204020204" pitchFamily="34" charset="-122"/>
                <a:cs typeface="Times New Roman" panose="02020603050405020304" pitchFamily="18" charset="0"/>
              </a:rPr>
              <a:t>提取丰富的数据表示</a:t>
            </a:r>
            <a:r>
              <a:rPr lang="zh-CN" altLang="zh-CN" sz="1800" dirty="0">
                <a:effectLst/>
                <a:ea typeface="微软雅黑" panose="020B0503020204020204" pitchFamily="34" charset="-122"/>
                <a:cs typeface="Times New Roman" panose="02020603050405020304" pitchFamily="18" charset="0"/>
              </a:rPr>
              <a:t>，然后将这些新产生的特征与原始特征组合起来构成</a:t>
            </a:r>
            <a:r>
              <a:rPr lang="zh-CN" altLang="zh-CN" sz="1800" b="1" dirty="0">
                <a:effectLst/>
                <a:ea typeface="微软雅黑" panose="020B0503020204020204" pitchFamily="34" charset="-122"/>
                <a:cs typeface="Times New Roman" panose="02020603050405020304" pitchFamily="18" charset="0"/>
              </a:rPr>
              <a:t>增强</a:t>
            </a:r>
            <a:r>
              <a:rPr lang="zh-CN" altLang="zh-CN" sz="1800" dirty="0">
                <a:effectLst/>
                <a:ea typeface="微软雅黑" panose="020B0503020204020204" pitchFamily="34" charset="-122"/>
                <a:cs typeface="Times New Roman" panose="02020603050405020304" pitchFamily="18" charset="0"/>
              </a:rPr>
              <a:t>后的特征空间，最后在增强后的特征空间上使用</a:t>
            </a:r>
            <a:r>
              <a:rPr lang="en-US" altLang="zh-CN" sz="1800" dirty="0" err="1">
                <a:effectLst/>
                <a:ea typeface="微软雅黑" panose="020B0503020204020204" pitchFamily="34" charset="-122"/>
                <a:cs typeface="Times New Roman" panose="02020603050405020304" pitchFamily="18" charset="0"/>
              </a:rPr>
              <a:t>XGBoost</a:t>
            </a:r>
            <a:r>
              <a:rPr lang="zh-CN" altLang="zh-CN" sz="1800" dirty="0">
                <a:effectLst/>
                <a:ea typeface="微软雅黑" panose="020B0503020204020204" pitchFamily="34" charset="-122"/>
                <a:cs typeface="Times New Roman" panose="02020603050405020304" pitchFamily="18" charset="0"/>
              </a:rPr>
              <a:t>分类器。</a:t>
            </a:r>
            <a:endParaRPr lang="zh-CN" altLang="en-US" dirty="0"/>
          </a:p>
        </p:txBody>
      </p:sp>
      <p:sp>
        <p:nvSpPr>
          <p:cNvPr id="17" name="文本框 16">
            <a:extLst>
              <a:ext uri="{FF2B5EF4-FFF2-40B4-BE49-F238E27FC236}">
                <a16:creationId xmlns:a16="http://schemas.microsoft.com/office/drawing/2014/main" id="{C209D9F3-9DF5-4C0E-8624-2442DCBDB24C}"/>
              </a:ext>
            </a:extLst>
          </p:cNvPr>
          <p:cNvSpPr txBox="1"/>
          <p:nvPr/>
        </p:nvSpPr>
        <p:spPr>
          <a:xfrm>
            <a:off x="1391247" y="3560533"/>
            <a:ext cx="4179349" cy="170495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采用</a:t>
            </a:r>
            <a:r>
              <a:rPr lang="en-US" altLang="zh-CN" dirty="0"/>
              <a:t>GBDT</a:t>
            </a:r>
            <a:r>
              <a:rPr lang="zh-CN" altLang="en-US" dirty="0"/>
              <a:t>提取衍生特征</a:t>
            </a:r>
            <a:endParaRPr lang="en-US" altLang="zh-CN" dirty="0"/>
          </a:p>
          <a:p>
            <a:pPr marL="285750" indent="-285750">
              <a:lnSpc>
                <a:spcPct val="150000"/>
              </a:lnSpc>
              <a:buFont typeface="Arial" panose="020B0604020202020204" pitchFamily="34" charset="0"/>
              <a:buChar char="•"/>
            </a:pPr>
            <a:r>
              <a:rPr lang="zh-CN" altLang="en-US" dirty="0"/>
              <a:t>采用</a:t>
            </a:r>
            <a:r>
              <a:rPr lang="en-US" altLang="zh-CN" dirty="0"/>
              <a:t>FM</a:t>
            </a:r>
            <a:r>
              <a:rPr lang="zh-CN" altLang="en-US" dirty="0"/>
              <a:t>算法进行特征交叉</a:t>
            </a:r>
            <a:endParaRPr lang="en-US" altLang="zh-CN" dirty="0"/>
          </a:p>
          <a:p>
            <a:pPr marL="285750" indent="-285750">
              <a:lnSpc>
                <a:spcPct val="150000"/>
              </a:lnSpc>
              <a:buFont typeface="Arial" panose="020B0604020202020204" pitchFamily="34" charset="0"/>
              <a:buChar char="•"/>
            </a:pPr>
            <a:r>
              <a:rPr lang="zh-CN" altLang="en-US" dirty="0"/>
              <a:t>采用神经网络提取时序数据特征</a:t>
            </a:r>
            <a:endParaRPr lang="en-US" altLang="zh-CN" dirty="0"/>
          </a:p>
          <a:p>
            <a:pPr marL="285750" indent="-285750">
              <a:lnSpc>
                <a:spcPct val="150000"/>
              </a:lnSpc>
              <a:buFont typeface="Arial" panose="020B0604020202020204" pitchFamily="34" charset="0"/>
              <a:buChar char="•"/>
            </a:pPr>
            <a:r>
              <a:rPr lang="zh-CN" altLang="en-US" dirty="0"/>
              <a:t>采用</a:t>
            </a:r>
            <a:r>
              <a:rPr lang="en-US" altLang="zh-CN" dirty="0"/>
              <a:t>item2vec</a:t>
            </a:r>
            <a:r>
              <a:rPr lang="zh-CN" altLang="en-US" dirty="0"/>
              <a:t>类算法提取</a:t>
            </a:r>
            <a:r>
              <a:rPr lang="en-US" altLang="zh-CN" dirty="0"/>
              <a:t>Embedding</a:t>
            </a:r>
            <a:endParaRPr lang="zh-CN" altLang="en-US" dirty="0"/>
          </a:p>
        </p:txBody>
      </p:sp>
      <p:sp>
        <p:nvSpPr>
          <p:cNvPr id="19" name="文本框 18">
            <a:extLst>
              <a:ext uri="{FF2B5EF4-FFF2-40B4-BE49-F238E27FC236}">
                <a16:creationId xmlns:a16="http://schemas.microsoft.com/office/drawing/2014/main" id="{AC5BFC26-2BE3-44A6-9EA6-6BCBAC61F75E}"/>
              </a:ext>
            </a:extLst>
          </p:cNvPr>
          <p:cNvSpPr txBox="1"/>
          <p:nvPr/>
        </p:nvSpPr>
        <p:spPr>
          <a:xfrm>
            <a:off x="1067539" y="3005321"/>
            <a:ext cx="6096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增强特征空间的方法：</a:t>
            </a:r>
            <a:endParaRPr lang="zh-CN" altLang="en-US" b="1" dirty="0"/>
          </a:p>
        </p:txBody>
      </p:sp>
      <p:grpSp>
        <p:nvGrpSpPr>
          <p:cNvPr id="109" name="组合 108">
            <a:extLst>
              <a:ext uri="{FF2B5EF4-FFF2-40B4-BE49-F238E27FC236}">
                <a16:creationId xmlns:a16="http://schemas.microsoft.com/office/drawing/2014/main" id="{8A508C19-3514-4407-B40C-5898311A7907}"/>
              </a:ext>
            </a:extLst>
          </p:cNvPr>
          <p:cNvGrpSpPr/>
          <p:nvPr/>
        </p:nvGrpSpPr>
        <p:grpSpPr>
          <a:xfrm>
            <a:off x="6390443" y="3052490"/>
            <a:ext cx="4706643" cy="2511507"/>
            <a:chOff x="6390443" y="3052490"/>
            <a:chExt cx="4706643" cy="2511507"/>
          </a:xfrm>
        </p:grpSpPr>
        <p:sp>
          <p:nvSpPr>
            <p:cNvPr id="21" name="矩形 20">
              <a:extLst>
                <a:ext uri="{FF2B5EF4-FFF2-40B4-BE49-F238E27FC236}">
                  <a16:creationId xmlns:a16="http://schemas.microsoft.com/office/drawing/2014/main" id="{61EB0B90-8288-414B-AA51-E52FDF103982}"/>
                </a:ext>
              </a:extLst>
            </p:cNvPr>
            <p:cNvSpPr/>
            <p:nvPr/>
          </p:nvSpPr>
          <p:spPr>
            <a:xfrm>
              <a:off x="6390443" y="4262287"/>
              <a:ext cx="275948" cy="30144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4" name="矩形 23">
              <a:extLst>
                <a:ext uri="{FF2B5EF4-FFF2-40B4-BE49-F238E27FC236}">
                  <a16:creationId xmlns:a16="http://schemas.microsoft.com/office/drawing/2014/main" id="{0115C284-9C20-4B22-9A95-D14C71CF2B5E}"/>
                </a:ext>
              </a:extLst>
            </p:cNvPr>
            <p:cNvSpPr/>
            <p:nvPr/>
          </p:nvSpPr>
          <p:spPr>
            <a:xfrm>
              <a:off x="6666391" y="4262287"/>
              <a:ext cx="275948" cy="30144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5" name="矩形 24">
              <a:extLst>
                <a:ext uri="{FF2B5EF4-FFF2-40B4-BE49-F238E27FC236}">
                  <a16:creationId xmlns:a16="http://schemas.microsoft.com/office/drawing/2014/main" id="{86FD5608-E69C-4B25-A704-E8498C19CDC2}"/>
                </a:ext>
              </a:extLst>
            </p:cNvPr>
            <p:cNvSpPr/>
            <p:nvPr/>
          </p:nvSpPr>
          <p:spPr>
            <a:xfrm>
              <a:off x="6942339" y="4262287"/>
              <a:ext cx="275948" cy="30144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6" name="矩形 25">
              <a:extLst>
                <a:ext uri="{FF2B5EF4-FFF2-40B4-BE49-F238E27FC236}">
                  <a16:creationId xmlns:a16="http://schemas.microsoft.com/office/drawing/2014/main" id="{FE6BCE1C-D0E2-4E60-8B9A-BEF0BB6A4461}"/>
                </a:ext>
              </a:extLst>
            </p:cNvPr>
            <p:cNvSpPr/>
            <p:nvPr/>
          </p:nvSpPr>
          <p:spPr>
            <a:xfrm>
              <a:off x="7218287" y="4262287"/>
              <a:ext cx="275948" cy="30144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7" name="矩形 26">
              <a:extLst>
                <a:ext uri="{FF2B5EF4-FFF2-40B4-BE49-F238E27FC236}">
                  <a16:creationId xmlns:a16="http://schemas.microsoft.com/office/drawing/2014/main" id="{89C8753E-B281-4405-A6CC-091BA28A234A}"/>
                </a:ext>
              </a:extLst>
            </p:cNvPr>
            <p:cNvSpPr/>
            <p:nvPr/>
          </p:nvSpPr>
          <p:spPr>
            <a:xfrm>
              <a:off x="7494235" y="4262287"/>
              <a:ext cx="275948" cy="30144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8" name="矩形 27">
              <a:extLst>
                <a:ext uri="{FF2B5EF4-FFF2-40B4-BE49-F238E27FC236}">
                  <a16:creationId xmlns:a16="http://schemas.microsoft.com/office/drawing/2014/main" id="{10262AAF-427B-4CB1-A2FF-1410DE7D9A4D}"/>
                </a:ext>
              </a:extLst>
            </p:cNvPr>
            <p:cNvSpPr/>
            <p:nvPr/>
          </p:nvSpPr>
          <p:spPr>
            <a:xfrm>
              <a:off x="8204821" y="4262287"/>
              <a:ext cx="275948" cy="301446"/>
            </a:xfrm>
            <a:prstGeom prst="rect">
              <a:avLst/>
            </a:prstGeom>
            <a:solidFill>
              <a:srgbClr val="FFC00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9" name="矩形 28">
              <a:extLst>
                <a:ext uri="{FF2B5EF4-FFF2-40B4-BE49-F238E27FC236}">
                  <a16:creationId xmlns:a16="http://schemas.microsoft.com/office/drawing/2014/main" id="{CCADA6D3-17AF-463C-82C5-D49562E6602A}"/>
                </a:ext>
              </a:extLst>
            </p:cNvPr>
            <p:cNvSpPr/>
            <p:nvPr/>
          </p:nvSpPr>
          <p:spPr>
            <a:xfrm>
              <a:off x="8480769" y="4262287"/>
              <a:ext cx="275948" cy="301446"/>
            </a:xfrm>
            <a:prstGeom prst="rect">
              <a:avLst/>
            </a:prstGeom>
            <a:solidFill>
              <a:srgbClr val="FFC00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0" name="矩形 29">
              <a:extLst>
                <a:ext uri="{FF2B5EF4-FFF2-40B4-BE49-F238E27FC236}">
                  <a16:creationId xmlns:a16="http://schemas.microsoft.com/office/drawing/2014/main" id="{B8B1DB06-60CE-42E4-820E-77490DACDFB9}"/>
                </a:ext>
              </a:extLst>
            </p:cNvPr>
            <p:cNvSpPr/>
            <p:nvPr/>
          </p:nvSpPr>
          <p:spPr>
            <a:xfrm>
              <a:off x="8756717" y="4262287"/>
              <a:ext cx="275948" cy="301446"/>
            </a:xfrm>
            <a:prstGeom prst="rect">
              <a:avLst/>
            </a:prstGeom>
            <a:solidFill>
              <a:srgbClr val="FFC00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1" name="矩形 30">
              <a:extLst>
                <a:ext uri="{FF2B5EF4-FFF2-40B4-BE49-F238E27FC236}">
                  <a16:creationId xmlns:a16="http://schemas.microsoft.com/office/drawing/2014/main" id="{7B1C0E8F-A133-4FBC-A6AD-544BF9EC1D39}"/>
                </a:ext>
              </a:extLst>
            </p:cNvPr>
            <p:cNvSpPr/>
            <p:nvPr/>
          </p:nvSpPr>
          <p:spPr>
            <a:xfrm>
              <a:off x="9450656" y="4262287"/>
              <a:ext cx="275948" cy="301446"/>
            </a:xfrm>
            <a:prstGeom prst="rect">
              <a:avLst/>
            </a:prstGeom>
            <a:solidFill>
              <a:srgbClr val="00B05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2" name="矩形 31">
              <a:extLst>
                <a:ext uri="{FF2B5EF4-FFF2-40B4-BE49-F238E27FC236}">
                  <a16:creationId xmlns:a16="http://schemas.microsoft.com/office/drawing/2014/main" id="{A4273D75-088E-4F4D-849F-E5AEA69B776C}"/>
                </a:ext>
              </a:extLst>
            </p:cNvPr>
            <p:cNvSpPr/>
            <p:nvPr/>
          </p:nvSpPr>
          <p:spPr>
            <a:xfrm>
              <a:off x="9726604" y="4262287"/>
              <a:ext cx="275948" cy="301446"/>
            </a:xfrm>
            <a:prstGeom prst="rect">
              <a:avLst/>
            </a:prstGeom>
            <a:solidFill>
              <a:srgbClr val="00B05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3" name="矩形 32">
              <a:extLst>
                <a:ext uri="{FF2B5EF4-FFF2-40B4-BE49-F238E27FC236}">
                  <a16:creationId xmlns:a16="http://schemas.microsoft.com/office/drawing/2014/main" id="{D4AC8C7F-3AA8-45F2-8EFA-8A1414A2D0F8}"/>
                </a:ext>
              </a:extLst>
            </p:cNvPr>
            <p:cNvSpPr/>
            <p:nvPr/>
          </p:nvSpPr>
          <p:spPr>
            <a:xfrm>
              <a:off x="10002552" y="4262287"/>
              <a:ext cx="275948" cy="301446"/>
            </a:xfrm>
            <a:prstGeom prst="rect">
              <a:avLst/>
            </a:prstGeom>
            <a:solidFill>
              <a:srgbClr val="00B050"/>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22" name="文本框 21">
              <a:extLst>
                <a:ext uri="{FF2B5EF4-FFF2-40B4-BE49-F238E27FC236}">
                  <a16:creationId xmlns:a16="http://schemas.microsoft.com/office/drawing/2014/main" id="{95830A5A-604C-4F19-8C68-D18279AAE0CB}"/>
                </a:ext>
              </a:extLst>
            </p:cNvPr>
            <p:cNvSpPr txBox="1"/>
            <p:nvPr/>
          </p:nvSpPr>
          <p:spPr>
            <a:xfrm>
              <a:off x="7763798" y="4167767"/>
              <a:ext cx="415498" cy="369332"/>
            </a:xfrm>
            <a:prstGeom prst="rect">
              <a:avLst/>
            </a:prstGeom>
            <a:noFill/>
          </p:spPr>
          <p:txBody>
            <a:bodyPr wrap="none" rtlCol="0">
              <a:spAutoFit/>
            </a:bodyPr>
            <a:lstStyle/>
            <a:p>
              <a:r>
                <a:rPr lang="en-US" altLang="zh-CN" dirty="0"/>
                <a:t>…</a:t>
              </a:r>
              <a:endParaRPr lang="zh-CN" altLang="en-US" dirty="0"/>
            </a:p>
          </p:txBody>
        </p:sp>
        <p:sp>
          <p:nvSpPr>
            <p:cNvPr id="35" name="文本框 34">
              <a:extLst>
                <a:ext uri="{FF2B5EF4-FFF2-40B4-BE49-F238E27FC236}">
                  <a16:creationId xmlns:a16="http://schemas.microsoft.com/office/drawing/2014/main" id="{3DBBAA0C-12B1-4224-B929-20507B288B0A}"/>
                </a:ext>
              </a:extLst>
            </p:cNvPr>
            <p:cNvSpPr txBox="1"/>
            <p:nvPr/>
          </p:nvSpPr>
          <p:spPr>
            <a:xfrm>
              <a:off x="9032665" y="4167767"/>
              <a:ext cx="415498" cy="369332"/>
            </a:xfrm>
            <a:prstGeom prst="rect">
              <a:avLst/>
            </a:prstGeom>
            <a:noFill/>
          </p:spPr>
          <p:txBody>
            <a:bodyPr wrap="none" rtlCol="0">
              <a:spAutoFit/>
            </a:bodyPr>
            <a:lstStyle/>
            <a:p>
              <a:r>
                <a:rPr lang="en-US" altLang="zh-CN" dirty="0"/>
                <a:t>…</a:t>
              </a:r>
              <a:endParaRPr lang="zh-CN" altLang="en-US" dirty="0"/>
            </a:p>
          </p:txBody>
        </p:sp>
        <p:sp>
          <p:nvSpPr>
            <p:cNvPr id="34" name="文本框 33">
              <a:extLst>
                <a:ext uri="{FF2B5EF4-FFF2-40B4-BE49-F238E27FC236}">
                  <a16:creationId xmlns:a16="http://schemas.microsoft.com/office/drawing/2014/main" id="{9B1BFFB1-417B-49FE-9AA7-682BDFE0C5C8}"/>
                </a:ext>
              </a:extLst>
            </p:cNvPr>
            <p:cNvSpPr txBox="1"/>
            <p:nvPr/>
          </p:nvSpPr>
          <p:spPr>
            <a:xfrm>
              <a:off x="10385032" y="4255956"/>
              <a:ext cx="712054" cy="307777"/>
            </a:xfrm>
            <a:prstGeom prst="rect">
              <a:avLst/>
            </a:prstGeom>
            <a:noFill/>
          </p:spPr>
          <p:txBody>
            <a:bodyPr wrap="none" rtlCol="0">
              <a:spAutoFit/>
            </a:bodyPr>
            <a:lstStyle/>
            <a:p>
              <a:r>
                <a:rPr lang="en-US" altLang="zh-CN" sz="1400" dirty="0" err="1"/>
                <a:t>concat</a:t>
              </a:r>
              <a:endParaRPr lang="zh-CN" altLang="en-US" sz="1400" dirty="0"/>
            </a:p>
          </p:txBody>
        </p:sp>
        <p:sp>
          <p:nvSpPr>
            <p:cNvPr id="37" name="矩形 36">
              <a:extLst>
                <a:ext uri="{FF2B5EF4-FFF2-40B4-BE49-F238E27FC236}">
                  <a16:creationId xmlns:a16="http://schemas.microsoft.com/office/drawing/2014/main" id="{B184E4AC-F8A6-4C92-8A61-0C57116C5236}"/>
                </a:ext>
              </a:extLst>
            </p:cNvPr>
            <p:cNvSpPr/>
            <p:nvPr/>
          </p:nvSpPr>
          <p:spPr>
            <a:xfrm>
              <a:off x="7928873" y="5259386"/>
              <a:ext cx="275948" cy="28535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8" name="矩形 37">
              <a:extLst>
                <a:ext uri="{FF2B5EF4-FFF2-40B4-BE49-F238E27FC236}">
                  <a16:creationId xmlns:a16="http://schemas.microsoft.com/office/drawing/2014/main" id="{B1EFC02C-FBF0-4487-AF8E-9BB072E06CF8}"/>
                </a:ext>
              </a:extLst>
            </p:cNvPr>
            <p:cNvSpPr/>
            <p:nvPr/>
          </p:nvSpPr>
          <p:spPr>
            <a:xfrm>
              <a:off x="8204821" y="5259386"/>
              <a:ext cx="275948" cy="28535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39" name="矩形 38">
              <a:extLst>
                <a:ext uri="{FF2B5EF4-FFF2-40B4-BE49-F238E27FC236}">
                  <a16:creationId xmlns:a16="http://schemas.microsoft.com/office/drawing/2014/main" id="{90D45D96-B5DF-47BD-8484-753CC05C68B5}"/>
                </a:ext>
              </a:extLst>
            </p:cNvPr>
            <p:cNvSpPr/>
            <p:nvPr/>
          </p:nvSpPr>
          <p:spPr>
            <a:xfrm>
              <a:off x="8480769" y="5259386"/>
              <a:ext cx="275948" cy="28535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40" name="矩形 39">
              <a:extLst>
                <a:ext uri="{FF2B5EF4-FFF2-40B4-BE49-F238E27FC236}">
                  <a16:creationId xmlns:a16="http://schemas.microsoft.com/office/drawing/2014/main" id="{8B46C8DA-A415-4F39-8D99-523778FBA8F5}"/>
                </a:ext>
              </a:extLst>
            </p:cNvPr>
            <p:cNvSpPr/>
            <p:nvPr/>
          </p:nvSpPr>
          <p:spPr>
            <a:xfrm>
              <a:off x="8756717" y="5259386"/>
              <a:ext cx="275948" cy="28535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41" name="矩形 40">
              <a:extLst>
                <a:ext uri="{FF2B5EF4-FFF2-40B4-BE49-F238E27FC236}">
                  <a16:creationId xmlns:a16="http://schemas.microsoft.com/office/drawing/2014/main" id="{D1ACF330-47A2-4E5A-B7DE-C4820287C73D}"/>
                </a:ext>
              </a:extLst>
            </p:cNvPr>
            <p:cNvSpPr/>
            <p:nvPr/>
          </p:nvSpPr>
          <p:spPr>
            <a:xfrm>
              <a:off x="9032665" y="5259386"/>
              <a:ext cx="275948" cy="285356"/>
            </a:xfrm>
            <a:prstGeom prst="rect">
              <a:avLst/>
            </a:prstGeom>
            <a:solidFill>
              <a:schemeClr val="accent2"/>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latin typeface="+mn-ea"/>
              </a:endParaRPr>
            </a:p>
          </p:txBody>
        </p:sp>
        <p:sp>
          <p:nvSpPr>
            <p:cNvPr id="42" name="文本框 41">
              <a:extLst>
                <a:ext uri="{FF2B5EF4-FFF2-40B4-BE49-F238E27FC236}">
                  <a16:creationId xmlns:a16="http://schemas.microsoft.com/office/drawing/2014/main" id="{C2088387-0B67-457F-B5FA-C86771EBB1FC}"/>
                </a:ext>
              </a:extLst>
            </p:cNvPr>
            <p:cNvSpPr txBox="1"/>
            <p:nvPr/>
          </p:nvSpPr>
          <p:spPr>
            <a:xfrm>
              <a:off x="9378388" y="5256220"/>
              <a:ext cx="870751" cy="307777"/>
            </a:xfrm>
            <a:prstGeom prst="rect">
              <a:avLst/>
            </a:prstGeom>
            <a:noFill/>
          </p:spPr>
          <p:txBody>
            <a:bodyPr wrap="none" rtlCol="0">
              <a:spAutoFit/>
            </a:bodyPr>
            <a:lstStyle/>
            <a:p>
              <a:r>
                <a:rPr lang="en-US" altLang="zh-CN" sz="1400" dirty="0"/>
                <a:t>raw data</a:t>
              </a:r>
              <a:endParaRPr lang="zh-CN" altLang="en-US" sz="1400" dirty="0"/>
            </a:p>
          </p:txBody>
        </p:sp>
        <p:cxnSp>
          <p:nvCxnSpPr>
            <p:cNvPr id="43" name="直接箭头连接符 42">
              <a:extLst>
                <a:ext uri="{FF2B5EF4-FFF2-40B4-BE49-F238E27FC236}">
                  <a16:creationId xmlns:a16="http://schemas.microsoft.com/office/drawing/2014/main" id="{54EE2373-A19E-4BB5-B36A-5456D9760E06}"/>
                </a:ext>
              </a:extLst>
            </p:cNvPr>
            <p:cNvCxnSpPr>
              <a:cxnSpLocks/>
              <a:stCxn id="39" idx="0"/>
              <a:endCxn id="25" idx="2"/>
            </p:cNvCxnSpPr>
            <p:nvPr/>
          </p:nvCxnSpPr>
          <p:spPr>
            <a:xfrm flipH="1" flipV="1">
              <a:off x="7080313" y="4563733"/>
              <a:ext cx="1538430" cy="695653"/>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557DCA86-FD11-4D1B-9D6C-E41C4468D47F}"/>
                </a:ext>
              </a:extLst>
            </p:cNvPr>
            <p:cNvCxnSpPr>
              <a:cxnSpLocks/>
              <a:stCxn id="39" idx="0"/>
              <a:endCxn id="29" idx="2"/>
            </p:cNvCxnSpPr>
            <p:nvPr/>
          </p:nvCxnSpPr>
          <p:spPr>
            <a:xfrm flipV="1">
              <a:off x="8618743" y="4563733"/>
              <a:ext cx="0" cy="695653"/>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371F44DF-6998-47D9-A14B-E7229C2690B1}"/>
                </a:ext>
              </a:extLst>
            </p:cNvPr>
            <p:cNvCxnSpPr>
              <a:cxnSpLocks/>
              <a:stCxn id="39" idx="0"/>
              <a:endCxn id="32" idx="2"/>
            </p:cNvCxnSpPr>
            <p:nvPr/>
          </p:nvCxnSpPr>
          <p:spPr>
            <a:xfrm flipV="1">
              <a:off x="8618743" y="4563733"/>
              <a:ext cx="1245835" cy="695653"/>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55" name="矩形: 圆角 54">
              <a:extLst>
                <a:ext uri="{FF2B5EF4-FFF2-40B4-BE49-F238E27FC236}">
                  <a16:creationId xmlns:a16="http://schemas.microsoft.com/office/drawing/2014/main" id="{6871783F-7FA2-4AB4-809B-0E3C54AD156C}"/>
                </a:ext>
              </a:extLst>
            </p:cNvPr>
            <p:cNvSpPr/>
            <p:nvPr/>
          </p:nvSpPr>
          <p:spPr>
            <a:xfrm>
              <a:off x="8204821" y="3052490"/>
              <a:ext cx="827844" cy="369333"/>
            </a:xfrm>
            <a:prstGeom prst="roundRect">
              <a:avLst/>
            </a:prstGeom>
            <a:solidFill>
              <a:srgbClr val="0099D5"/>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mn-ea"/>
                </a:rPr>
                <a:t>ML</a:t>
              </a:r>
              <a:endParaRPr lang="zh-CN" altLang="en-US" sz="1400" dirty="0">
                <a:solidFill>
                  <a:schemeClr val="tx1"/>
                </a:solidFill>
                <a:latin typeface="+mn-ea"/>
              </a:endParaRPr>
            </a:p>
          </p:txBody>
        </p:sp>
        <p:cxnSp>
          <p:nvCxnSpPr>
            <p:cNvPr id="103" name="直接箭头连接符 102">
              <a:extLst>
                <a:ext uri="{FF2B5EF4-FFF2-40B4-BE49-F238E27FC236}">
                  <a16:creationId xmlns:a16="http://schemas.microsoft.com/office/drawing/2014/main" id="{BCC143BD-9394-4FB8-81FD-EE0DA5C43D7D}"/>
                </a:ext>
              </a:extLst>
            </p:cNvPr>
            <p:cNvCxnSpPr>
              <a:stCxn id="25" idx="0"/>
              <a:endCxn id="55" idx="2"/>
            </p:cNvCxnSpPr>
            <p:nvPr/>
          </p:nvCxnSpPr>
          <p:spPr>
            <a:xfrm flipV="1">
              <a:off x="7080313" y="3421823"/>
              <a:ext cx="1538430" cy="8404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0647C78D-86DB-41B4-A50D-F56355B0A6D9}"/>
                </a:ext>
              </a:extLst>
            </p:cNvPr>
            <p:cNvCxnSpPr>
              <a:stCxn id="29" idx="0"/>
              <a:endCxn id="55" idx="2"/>
            </p:cNvCxnSpPr>
            <p:nvPr/>
          </p:nvCxnSpPr>
          <p:spPr>
            <a:xfrm flipV="1">
              <a:off x="8618743" y="3421823"/>
              <a:ext cx="0" cy="8404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CA6ED4EB-0DE9-4F75-B535-0EDD2DE9DB3A}"/>
                </a:ext>
              </a:extLst>
            </p:cNvPr>
            <p:cNvCxnSpPr>
              <a:stCxn id="32" idx="0"/>
              <a:endCxn id="55" idx="2"/>
            </p:cNvCxnSpPr>
            <p:nvPr/>
          </p:nvCxnSpPr>
          <p:spPr>
            <a:xfrm flipH="1" flipV="1">
              <a:off x="8618743" y="3421823"/>
              <a:ext cx="1245835" cy="84046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CB556E0B-31A3-47CB-B871-0B5C19ECCEB2}"/>
                </a:ext>
              </a:extLst>
            </p:cNvPr>
            <p:cNvSpPr txBox="1"/>
            <p:nvPr/>
          </p:nvSpPr>
          <p:spPr>
            <a:xfrm>
              <a:off x="9092136" y="3083268"/>
              <a:ext cx="671979" cy="307777"/>
            </a:xfrm>
            <a:prstGeom prst="rect">
              <a:avLst/>
            </a:prstGeom>
            <a:noFill/>
          </p:spPr>
          <p:txBody>
            <a:bodyPr wrap="none" rtlCol="0">
              <a:spAutoFit/>
            </a:bodyPr>
            <a:lstStyle/>
            <a:p>
              <a:r>
                <a:rPr lang="en-US" altLang="zh-CN" sz="1400" dirty="0"/>
                <a:t>model</a:t>
              </a:r>
              <a:endParaRPr lang="zh-CN" altLang="en-US" sz="1400" dirty="0"/>
            </a:p>
          </p:txBody>
        </p:sp>
      </p:grpSp>
    </p:spTree>
    <p:extLst>
      <p:ext uri="{BB962C8B-B14F-4D97-AF65-F5344CB8AC3E}">
        <p14:creationId xmlns:p14="http://schemas.microsoft.com/office/powerpoint/2010/main" val="392379058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3879414"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XGBOD</a:t>
            </a:r>
            <a:endParaRPr lang="zh-CN" altLang="en-US" dirty="0">
              <a:solidFill>
                <a:srgbClr val="0097D3"/>
              </a:solidFill>
              <a:latin typeface="微软雅黑" panose="020B0503020204020204" pitchFamily="34" charset="-122"/>
            </a:endParaRPr>
          </a:p>
        </p:txBody>
      </p:sp>
      <p:pic>
        <p:nvPicPr>
          <p:cNvPr id="5" name="图片 4">
            <a:extLst>
              <a:ext uri="{FF2B5EF4-FFF2-40B4-BE49-F238E27FC236}">
                <a16:creationId xmlns:a16="http://schemas.microsoft.com/office/drawing/2014/main" id="{8CCD2144-D6DD-478E-93DA-FB041614BFE1}"/>
              </a:ext>
            </a:extLst>
          </p:cNvPr>
          <p:cNvPicPr/>
          <p:nvPr/>
        </p:nvPicPr>
        <p:blipFill>
          <a:blip r:embed="rId3"/>
          <a:stretch>
            <a:fillRect/>
          </a:stretch>
        </p:blipFill>
        <p:spPr>
          <a:xfrm>
            <a:off x="5445735" y="2052159"/>
            <a:ext cx="5934383" cy="2981480"/>
          </a:xfrm>
          <a:prstGeom prst="rect">
            <a:avLst/>
          </a:prstGeom>
        </p:spPr>
      </p:pic>
      <p:sp>
        <p:nvSpPr>
          <p:cNvPr id="6" name="文本框 5">
            <a:extLst>
              <a:ext uri="{FF2B5EF4-FFF2-40B4-BE49-F238E27FC236}">
                <a16:creationId xmlns:a16="http://schemas.microsoft.com/office/drawing/2014/main" id="{19F37054-81A1-4DA3-9920-96CE469D9325}"/>
              </a:ext>
            </a:extLst>
          </p:cNvPr>
          <p:cNvSpPr txBox="1"/>
          <p:nvPr/>
        </p:nvSpPr>
        <p:spPr>
          <a:xfrm>
            <a:off x="912183" y="1447410"/>
            <a:ext cx="227490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b="1" dirty="0">
                <a:effectLst/>
                <a:ea typeface="微软雅黑" panose="020B0503020204020204" pitchFamily="34" charset="-122"/>
                <a:cs typeface="Times New Roman" panose="02020603050405020304" pitchFamily="18" charset="0"/>
              </a:rPr>
              <a:t>无监督表示学习</a:t>
            </a:r>
            <a:endParaRPr lang="zh-CN" altLang="en-US" b="1" dirty="0"/>
          </a:p>
        </p:txBody>
      </p:sp>
      <p:sp>
        <p:nvSpPr>
          <p:cNvPr id="3" name="Rectangle 2">
            <a:extLst>
              <a:ext uri="{FF2B5EF4-FFF2-40B4-BE49-F238E27FC236}">
                <a16:creationId xmlns:a16="http://schemas.microsoft.com/office/drawing/2014/main" id="{BCF6DEFE-1DC9-4C8C-A61F-4D7064E9FF6E}"/>
              </a:ext>
            </a:extLst>
          </p:cNvPr>
          <p:cNvSpPr>
            <a:spLocks noChangeArrowheads="1"/>
          </p:cNvSpPr>
          <p:nvPr/>
        </p:nvSpPr>
        <p:spPr bwMode="auto">
          <a:xfrm>
            <a:off x="1236051" y="2004505"/>
            <a:ext cx="3770956" cy="67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algn="l" defTabSz="914400" rtl="0" eaLnBrk="0" fontAlgn="base" latinLnBrk="0" hangingPunct="0">
              <a:lnSpc>
                <a:spcPct val="125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对于原始特征空间</a:t>
            </a:r>
            <a:r>
              <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，采用不同的异常检测算法      计算异常分数：</a:t>
            </a:r>
            <a:endParaRPr kumimoji="0" lang="zh-CN"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对象 9">
            <a:extLst>
              <a:ext uri="{FF2B5EF4-FFF2-40B4-BE49-F238E27FC236}">
                <a16:creationId xmlns:a16="http://schemas.microsoft.com/office/drawing/2014/main" id="{20689E95-4D40-4835-BDC1-DDC224A87432}"/>
              </a:ext>
            </a:extLst>
          </p:cNvPr>
          <p:cNvGraphicFramePr>
            <a:graphicFrameLocks noChangeAspect="1"/>
          </p:cNvGraphicFramePr>
          <p:nvPr>
            <p:extLst>
              <p:ext uri="{D42A27DB-BD31-4B8C-83A1-F6EECF244321}">
                <p14:modId xmlns:p14="http://schemas.microsoft.com/office/powerpoint/2010/main" val="1894563059"/>
              </p:ext>
            </p:extLst>
          </p:nvPr>
        </p:nvGraphicFramePr>
        <p:xfrm>
          <a:off x="1953088" y="2434213"/>
          <a:ext cx="352425" cy="209550"/>
        </p:xfrm>
        <a:graphic>
          <a:graphicData uri="http://schemas.openxmlformats.org/presentationml/2006/ole">
            <mc:AlternateContent xmlns:mc="http://schemas.openxmlformats.org/markup-compatibility/2006">
              <mc:Choice xmlns:v="urn:schemas-microsoft-com:vml" Requires="v">
                <p:oleObj name="Equation" r:id="rId4" imgW="355292" imgH="203024" progId="Equation.DSMT4">
                  <p:embed/>
                </p:oleObj>
              </mc:Choice>
              <mc:Fallback>
                <p:oleObj name="Equation" r:id="rId4" imgW="355292" imgH="203024"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088" y="2434213"/>
                        <a:ext cx="352425" cy="20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a:extLst>
              <a:ext uri="{FF2B5EF4-FFF2-40B4-BE49-F238E27FC236}">
                <a16:creationId xmlns:a16="http://schemas.microsoft.com/office/drawing/2014/main" id="{0A62D800-0B4D-45B7-8124-141D13C60659}"/>
              </a:ext>
            </a:extLst>
          </p:cNvPr>
          <p:cNvGraphicFramePr>
            <a:graphicFrameLocks noChangeAspect="1"/>
          </p:cNvGraphicFramePr>
          <p:nvPr>
            <p:extLst>
              <p:ext uri="{D42A27DB-BD31-4B8C-83A1-F6EECF244321}">
                <p14:modId xmlns:p14="http://schemas.microsoft.com/office/powerpoint/2010/main" val="1460347730"/>
              </p:ext>
            </p:extLst>
          </p:nvPr>
        </p:nvGraphicFramePr>
        <p:xfrm>
          <a:off x="1482570" y="2871621"/>
          <a:ext cx="3089430" cy="330067"/>
        </p:xfrm>
        <a:graphic>
          <a:graphicData uri="http://schemas.openxmlformats.org/presentationml/2006/ole">
            <mc:AlternateContent xmlns:mc="http://schemas.openxmlformats.org/markup-compatibility/2006">
              <mc:Choice xmlns:v="urn:schemas-microsoft-com:vml" Requires="v">
                <p:oleObj name="Equation" r:id="rId6" imgW="2235200" imgH="241300" progId="Equation.DSMT4">
                  <p:embed/>
                </p:oleObj>
              </mc:Choice>
              <mc:Fallback>
                <p:oleObj name="Equation" r:id="rId6" imgW="2235200" imgH="2413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2570" y="2871621"/>
                        <a:ext cx="3089430" cy="330067"/>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83624E94-3699-4658-A2F6-5287D18BFFC4}"/>
              </a:ext>
            </a:extLst>
          </p:cNvPr>
          <p:cNvSpPr txBox="1"/>
          <p:nvPr/>
        </p:nvSpPr>
        <p:spPr>
          <a:xfrm>
            <a:off x="912183" y="3389451"/>
            <a:ext cx="1941991" cy="369332"/>
          </a:xfrm>
          <a:prstGeom prst="rect">
            <a:avLst/>
          </a:prstGeom>
          <a:noFill/>
        </p:spPr>
        <p:txBody>
          <a:bodyPr wrap="square">
            <a:spAutoFit/>
          </a:bodyPr>
          <a:lstStyle/>
          <a:p>
            <a:pPr marL="285750" indent="-285750">
              <a:buFont typeface="Arial" panose="020B0604020202020204" pitchFamily="34" charset="0"/>
              <a:buChar char="•"/>
            </a:pPr>
            <a:r>
              <a:rPr lang="en-US" altLang="zh-CN" sz="1800" b="1" dirty="0">
                <a:effectLst/>
                <a:latin typeface="微软雅黑" panose="020B0503020204020204" pitchFamily="34" charset="-122"/>
                <a:cs typeface="Times New Roman" panose="02020603050405020304" pitchFamily="18" charset="0"/>
              </a:rPr>
              <a:t>TOS</a:t>
            </a:r>
            <a:r>
              <a:rPr lang="zh-CN" altLang="zh-CN" sz="1800" b="1" dirty="0">
                <a:effectLst/>
                <a:ea typeface="微软雅黑" panose="020B0503020204020204" pitchFamily="34" charset="-122"/>
                <a:cs typeface="Times New Roman" panose="02020603050405020304" pitchFamily="18" charset="0"/>
              </a:rPr>
              <a:t>选择</a:t>
            </a:r>
            <a:endParaRPr lang="zh-CN" altLang="en-US" b="1" dirty="0"/>
          </a:p>
        </p:txBody>
      </p:sp>
      <p:sp>
        <p:nvSpPr>
          <p:cNvPr id="17" name="文本框 16">
            <a:extLst>
              <a:ext uri="{FF2B5EF4-FFF2-40B4-BE49-F238E27FC236}">
                <a16:creationId xmlns:a16="http://schemas.microsoft.com/office/drawing/2014/main" id="{26E095B5-F0F9-475F-ADA8-7073315CE945}"/>
              </a:ext>
            </a:extLst>
          </p:cNvPr>
          <p:cNvSpPr txBox="1"/>
          <p:nvPr/>
        </p:nvSpPr>
        <p:spPr>
          <a:xfrm>
            <a:off x="1236051" y="3946546"/>
            <a:ext cx="3335949" cy="338554"/>
          </a:xfrm>
          <a:prstGeom prst="rect">
            <a:avLst/>
          </a:prstGeom>
          <a:noFill/>
        </p:spPr>
        <p:txBody>
          <a:bodyPr wrap="square">
            <a:spAutoFit/>
          </a:bodyPr>
          <a:lstStyle/>
          <a:p>
            <a:r>
              <a:rPr lang="zh-CN" altLang="zh-CN" sz="1600" dirty="0">
                <a:effectLst/>
                <a:ea typeface="微软雅黑" panose="020B0503020204020204" pitchFamily="34" charset="-122"/>
                <a:cs typeface="Times New Roman" panose="02020603050405020304" pitchFamily="18" charset="0"/>
              </a:rPr>
              <a:t>通过贪心算法提取有用的数据表示</a:t>
            </a:r>
            <a:endParaRPr lang="zh-CN" altLang="en-US" sz="1600" dirty="0"/>
          </a:p>
        </p:txBody>
      </p:sp>
      <p:sp>
        <p:nvSpPr>
          <p:cNvPr id="19" name="文本框 18">
            <a:extLst>
              <a:ext uri="{FF2B5EF4-FFF2-40B4-BE49-F238E27FC236}">
                <a16:creationId xmlns:a16="http://schemas.microsoft.com/office/drawing/2014/main" id="{419D1A7B-3668-450E-8804-5C0A2169F584}"/>
              </a:ext>
            </a:extLst>
          </p:cNvPr>
          <p:cNvSpPr txBox="1"/>
          <p:nvPr/>
        </p:nvSpPr>
        <p:spPr>
          <a:xfrm>
            <a:off x="915510" y="4484403"/>
            <a:ext cx="2075155" cy="369332"/>
          </a:xfrm>
          <a:prstGeom prst="rect">
            <a:avLst/>
          </a:prstGeom>
          <a:noFill/>
        </p:spPr>
        <p:txBody>
          <a:bodyPr wrap="square">
            <a:spAutoFit/>
          </a:bodyPr>
          <a:lstStyle/>
          <a:p>
            <a:pPr marL="285750" indent="-285750">
              <a:buFont typeface="Arial" panose="020B0604020202020204" pitchFamily="34" charset="0"/>
              <a:buChar char="•"/>
            </a:pPr>
            <a:r>
              <a:rPr lang="en-US" altLang="zh-CN" sz="1800" b="1" dirty="0" err="1">
                <a:effectLst/>
                <a:latin typeface="微软雅黑" panose="020B0503020204020204" pitchFamily="34" charset="-122"/>
              </a:rPr>
              <a:t>XGBoost</a:t>
            </a:r>
            <a:r>
              <a:rPr lang="zh-CN" altLang="zh-CN" sz="1800" b="1" dirty="0">
                <a:effectLst/>
                <a:ea typeface="微软雅黑" panose="020B0503020204020204" pitchFamily="34" charset="-122"/>
              </a:rPr>
              <a:t>预测</a:t>
            </a:r>
            <a:endParaRPr lang="zh-CN" altLang="en-US" b="1" dirty="0"/>
          </a:p>
        </p:txBody>
      </p:sp>
      <p:sp>
        <p:nvSpPr>
          <p:cNvPr id="21" name="文本框 20">
            <a:extLst>
              <a:ext uri="{FF2B5EF4-FFF2-40B4-BE49-F238E27FC236}">
                <a16:creationId xmlns:a16="http://schemas.microsoft.com/office/drawing/2014/main" id="{9E090A67-7545-4331-A070-63B78778C46D}"/>
              </a:ext>
            </a:extLst>
          </p:cNvPr>
          <p:cNvSpPr txBox="1"/>
          <p:nvPr/>
        </p:nvSpPr>
        <p:spPr>
          <a:xfrm>
            <a:off x="1236051" y="5033639"/>
            <a:ext cx="3770956" cy="679353"/>
          </a:xfrm>
          <a:prstGeom prst="rect">
            <a:avLst/>
          </a:prstGeom>
          <a:noFill/>
        </p:spPr>
        <p:txBody>
          <a:bodyPr wrap="square">
            <a:spAutoFit/>
          </a:bodyPr>
          <a:lstStyle/>
          <a:p>
            <a:pPr>
              <a:lnSpc>
                <a:spcPct val="125000"/>
              </a:lnSpc>
            </a:pPr>
            <a:r>
              <a:rPr lang="en-US" altLang="zh-CN" sz="1600" dirty="0" err="1">
                <a:effectLst/>
                <a:latin typeface="微软雅黑" panose="020B0503020204020204" pitchFamily="34" charset="-122"/>
              </a:rPr>
              <a:t>XGBoost</a:t>
            </a:r>
            <a:r>
              <a:rPr lang="zh-CN" altLang="zh-CN" sz="1600" dirty="0">
                <a:effectLst/>
                <a:ea typeface="微软雅黑" panose="020B0503020204020204" pitchFamily="34" charset="-122"/>
              </a:rPr>
              <a:t>分类器在新的特征空间上预测，产生最终的输出。</a:t>
            </a:r>
            <a:endParaRPr lang="zh-CN" altLang="en-US" sz="1600" dirty="0"/>
          </a:p>
        </p:txBody>
      </p:sp>
    </p:spTree>
    <p:extLst>
      <p:ext uri="{BB962C8B-B14F-4D97-AF65-F5344CB8AC3E}">
        <p14:creationId xmlns:p14="http://schemas.microsoft.com/office/powerpoint/2010/main" val="200318949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3879414"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Auto Encoder</a:t>
            </a:r>
            <a:endParaRPr lang="zh-CN" altLang="en-US" dirty="0">
              <a:solidFill>
                <a:srgbClr val="0097D3"/>
              </a:solidFill>
              <a:latin typeface="微软雅黑" panose="020B0503020204020204" pitchFamily="34" charset="-122"/>
            </a:endParaRPr>
          </a:p>
        </p:txBody>
      </p:sp>
      <p:sp>
        <p:nvSpPr>
          <p:cNvPr id="4" name="文本框 3">
            <a:extLst>
              <a:ext uri="{FF2B5EF4-FFF2-40B4-BE49-F238E27FC236}">
                <a16:creationId xmlns:a16="http://schemas.microsoft.com/office/drawing/2014/main" id="{6627B997-5011-4FC9-98AA-65D7B9133EAA}"/>
              </a:ext>
            </a:extLst>
          </p:cNvPr>
          <p:cNvSpPr txBox="1"/>
          <p:nvPr/>
        </p:nvSpPr>
        <p:spPr>
          <a:xfrm>
            <a:off x="1085295" y="1211775"/>
            <a:ext cx="10189346" cy="752770"/>
          </a:xfrm>
          <a:prstGeom prst="rect">
            <a:avLst/>
          </a:prstGeom>
          <a:noFill/>
        </p:spPr>
        <p:txBody>
          <a:bodyPr wrap="square">
            <a:spAutoFit/>
          </a:bodyPr>
          <a:lstStyle/>
          <a:p>
            <a:pPr>
              <a:lnSpc>
                <a:spcPct val="125000"/>
              </a:lnSpc>
            </a:pPr>
            <a:r>
              <a:rPr lang="en-US" altLang="zh-CN" sz="1800" dirty="0">
                <a:effectLst/>
                <a:latin typeface="微软雅黑" panose="020B0503020204020204" pitchFamily="34" charset="-122"/>
                <a:cs typeface="Times New Roman" panose="02020603050405020304" pitchFamily="18" charset="0"/>
              </a:rPr>
              <a:t>Auto Encoder (AE</a:t>
            </a:r>
            <a:r>
              <a:rPr lang="zh-CN" altLang="zh-CN" sz="1800" dirty="0">
                <a:effectLst/>
                <a:ea typeface="微软雅黑" panose="020B0503020204020204" pitchFamily="34" charset="-122"/>
                <a:cs typeface="Times New Roman" panose="02020603050405020304" pitchFamily="18" charset="0"/>
              </a:rPr>
              <a:t>，自动编码器</a:t>
            </a:r>
            <a:r>
              <a:rPr lang="en-US" altLang="zh-CN" sz="1800" dirty="0">
                <a:effectLst/>
                <a:ea typeface="微软雅黑" panose="020B0503020204020204" pitchFamily="34" charset="-122"/>
                <a:cs typeface="Times New Roman" panose="02020603050405020304" pitchFamily="18" charset="0"/>
              </a:rPr>
              <a:t>)</a:t>
            </a:r>
            <a:r>
              <a:rPr lang="zh-CN" altLang="zh-CN" sz="1800" dirty="0">
                <a:effectLst/>
                <a:ea typeface="微软雅黑" panose="020B0503020204020204" pitchFamily="34" charset="-122"/>
                <a:cs typeface="Times New Roman" panose="02020603050405020304" pitchFamily="18" charset="0"/>
              </a:rPr>
              <a:t>是一种无监督的学习数据表示的神经网络方法，同</a:t>
            </a:r>
            <a:r>
              <a:rPr lang="en-US" altLang="zh-CN" sz="1800" dirty="0">
                <a:effectLst/>
                <a:ea typeface="微软雅黑" panose="020B0503020204020204" pitchFamily="34" charset="-122"/>
                <a:cs typeface="Times New Roman" panose="02020603050405020304" pitchFamily="18" charset="0"/>
              </a:rPr>
              <a:t>PCA</a:t>
            </a:r>
            <a:r>
              <a:rPr lang="zh-CN" altLang="zh-CN" sz="1800" dirty="0">
                <a:effectLst/>
                <a:ea typeface="微软雅黑" panose="020B0503020204020204" pitchFamily="34" charset="-122"/>
                <a:cs typeface="Times New Roman" panose="02020603050405020304" pitchFamily="18" charset="0"/>
              </a:rPr>
              <a:t>类似，</a:t>
            </a:r>
            <a:r>
              <a:rPr lang="en-US" altLang="zh-CN" sz="1800" dirty="0">
                <a:effectLst/>
                <a:ea typeface="微软雅黑" panose="020B0503020204020204" pitchFamily="34" charset="-122"/>
                <a:cs typeface="Times New Roman" panose="02020603050405020304" pitchFamily="18" charset="0"/>
              </a:rPr>
              <a:t>AE</a:t>
            </a:r>
            <a:r>
              <a:rPr lang="zh-CN" altLang="zh-CN" sz="1800" dirty="0">
                <a:effectLst/>
                <a:ea typeface="微软雅黑" panose="020B0503020204020204" pitchFamily="34" charset="-122"/>
                <a:cs typeface="Times New Roman" panose="02020603050405020304" pitchFamily="18" charset="0"/>
              </a:rPr>
              <a:t>可以通过</a:t>
            </a:r>
            <a:r>
              <a:rPr lang="zh-CN" altLang="zh-CN" sz="1800" b="1" dirty="0">
                <a:effectLst/>
                <a:ea typeface="微软雅黑" panose="020B0503020204020204" pitchFamily="34" charset="-122"/>
                <a:cs typeface="Times New Roman" panose="02020603050405020304" pitchFamily="18" charset="0"/>
              </a:rPr>
              <a:t>计算重建误差</a:t>
            </a:r>
            <a:r>
              <a:rPr lang="zh-CN" altLang="zh-CN" sz="1800" dirty="0">
                <a:effectLst/>
                <a:ea typeface="微软雅黑" panose="020B0503020204020204" pitchFamily="34" charset="-122"/>
                <a:cs typeface="Times New Roman" panose="02020603050405020304" pitchFamily="18" charset="0"/>
              </a:rPr>
              <a:t>检测数据中的异常点。</a:t>
            </a:r>
            <a:endParaRPr lang="zh-CN" altLang="en-US" dirty="0"/>
          </a:p>
        </p:txBody>
      </p:sp>
      <p:pic>
        <p:nvPicPr>
          <p:cNvPr id="5" name="图片 4">
            <a:extLst>
              <a:ext uri="{FF2B5EF4-FFF2-40B4-BE49-F238E27FC236}">
                <a16:creationId xmlns:a16="http://schemas.microsoft.com/office/drawing/2014/main" id="{D39D3500-F269-4F52-8E9F-D15A50CBA691}"/>
              </a:ext>
            </a:extLst>
          </p:cNvPr>
          <p:cNvPicPr/>
          <p:nvPr/>
        </p:nvPicPr>
        <p:blipFill>
          <a:blip r:embed="rId3"/>
          <a:stretch>
            <a:fillRect/>
          </a:stretch>
        </p:blipFill>
        <p:spPr>
          <a:xfrm>
            <a:off x="2644383" y="3101920"/>
            <a:ext cx="6509533" cy="2988161"/>
          </a:xfrm>
          <a:prstGeom prst="rect">
            <a:avLst/>
          </a:prstGeom>
        </p:spPr>
      </p:pic>
      <p:sp>
        <p:nvSpPr>
          <p:cNvPr id="7" name="文本框 6">
            <a:extLst>
              <a:ext uri="{FF2B5EF4-FFF2-40B4-BE49-F238E27FC236}">
                <a16:creationId xmlns:a16="http://schemas.microsoft.com/office/drawing/2014/main" id="{799302D2-586A-4FC7-BA07-72520C12AFEB}"/>
              </a:ext>
            </a:extLst>
          </p:cNvPr>
          <p:cNvSpPr txBox="1"/>
          <p:nvPr/>
        </p:nvSpPr>
        <p:spPr>
          <a:xfrm>
            <a:off x="1085295" y="2348566"/>
            <a:ext cx="6094520" cy="369332"/>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ea typeface="微软雅黑" panose="020B0503020204020204" pitchFamily="34" charset="-122"/>
                <a:cs typeface="Times New Roman" panose="02020603050405020304" pitchFamily="18" charset="0"/>
              </a:rPr>
              <a:t>构建全连接的自动编码器</a:t>
            </a:r>
            <a:endParaRPr lang="zh-CN" altLang="en-US" dirty="0"/>
          </a:p>
        </p:txBody>
      </p:sp>
    </p:spTree>
    <p:extLst>
      <p:ext uri="{BB962C8B-B14F-4D97-AF65-F5344CB8AC3E}">
        <p14:creationId xmlns:p14="http://schemas.microsoft.com/office/powerpoint/2010/main" val="241093272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3879414"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Auto Encoder</a:t>
            </a:r>
            <a:endParaRPr lang="zh-CN" altLang="en-US" dirty="0">
              <a:solidFill>
                <a:srgbClr val="0097D3"/>
              </a:solidFill>
              <a:latin typeface="微软雅黑" panose="020B0503020204020204" pitchFamily="34" charset="-122"/>
            </a:endParaRPr>
          </a:p>
        </p:txBody>
      </p:sp>
      <p:sp>
        <p:nvSpPr>
          <p:cNvPr id="8" name="文本框 7">
            <a:extLst>
              <a:ext uri="{FF2B5EF4-FFF2-40B4-BE49-F238E27FC236}">
                <a16:creationId xmlns:a16="http://schemas.microsoft.com/office/drawing/2014/main" id="{67C519AF-741B-499B-87C9-8153BBA55C1F}"/>
              </a:ext>
            </a:extLst>
          </p:cNvPr>
          <p:cNvSpPr txBox="1"/>
          <p:nvPr/>
        </p:nvSpPr>
        <p:spPr>
          <a:xfrm>
            <a:off x="1129684" y="1351898"/>
            <a:ext cx="4614909" cy="1450975"/>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对自动编码器采用</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集成学习</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方法获得更高的准确性，也就是采用</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Dropout</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方法得一系列</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完全独立</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的神经网络，然后将结果组合起来</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0EEB4FF7-7E83-467E-AC6B-AB10F93050AD}"/>
              </a:ext>
            </a:extLst>
          </p:cNvPr>
          <p:cNvPicPr/>
          <p:nvPr/>
        </p:nvPicPr>
        <p:blipFill>
          <a:blip r:embed="rId3"/>
          <a:stretch>
            <a:fillRect/>
          </a:stretch>
        </p:blipFill>
        <p:spPr>
          <a:xfrm>
            <a:off x="1420835" y="3226550"/>
            <a:ext cx="4323757" cy="2047776"/>
          </a:xfrm>
          <a:prstGeom prst="rect">
            <a:avLst/>
          </a:prstGeom>
        </p:spPr>
      </p:pic>
      <p:sp>
        <p:nvSpPr>
          <p:cNvPr id="10" name="文本框 9">
            <a:extLst>
              <a:ext uri="{FF2B5EF4-FFF2-40B4-BE49-F238E27FC236}">
                <a16:creationId xmlns:a16="http://schemas.microsoft.com/office/drawing/2014/main" id="{7C3EB81F-5C65-4778-B382-F898E133517A}"/>
              </a:ext>
            </a:extLst>
          </p:cNvPr>
          <p:cNvSpPr txBox="1"/>
          <p:nvPr/>
        </p:nvSpPr>
        <p:spPr>
          <a:xfrm>
            <a:off x="6447408" y="1349970"/>
            <a:ext cx="4614908" cy="752770"/>
          </a:xfrm>
          <a:prstGeom prst="rect">
            <a:avLst/>
          </a:prstGeom>
          <a:noFill/>
        </p:spPr>
        <p:txBody>
          <a:bodyPr wrap="square">
            <a:spAutoFit/>
          </a:bodyPr>
          <a:lstStyle/>
          <a:p>
            <a:pPr marL="285750" indent="-285750">
              <a:lnSpc>
                <a:spcPct val="125000"/>
              </a:lnSpc>
              <a:buFont typeface="Arial" panose="020B0604020202020204" pitchFamily="34" charset="0"/>
              <a:buChar char="•"/>
            </a:pPr>
            <a:r>
              <a:rPr lang="zh-CN" altLang="zh-CN" sz="1800" dirty="0">
                <a:effectLst/>
                <a:ea typeface="微软雅黑" panose="020B0503020204020204" pitchFamily="34" charset="-122"/>
                <a:cs typeface="Times New Roman" panose="02020603050405020304" pitchFamily="18" charset="0"/>
              </a:rPr>
              <a:t>样本点在所有的集成子模型上进行打分，每个样本点取得分的</a:t>
            </a:r>
            <a:r>
              <a:rPr lang="zh-CN" altLang="zh-CN" sz="1800" b="1" dirty="0">
                <a:effectLst/>
                <a:ea typeface="微软雅黑" panose="020B0503020204020204" pitchFamily="34" charset="-122"/>
                <a:cs typeface="Times New Roman" panose="02020603050405020304" pitchFamily="18" charset="0"/>
              </a:rPr>
              <a:t>中位数</a:t>
            </a:r>
            <a:r>
              <a:rPr lang="zh-CN" altLang="zh-CN" sz="1800" dirty="0">
                <a:effectLst/>
                <a:ea typeface="微软雅黑" panose="020B0503020204020204" pitchFamily="34" charset="-122"/>
                <a:cs typeface="Times New Roman" panose="02020603050405020304" pitchFamily="18" charset="0"/>
              </a:rPr>
              <a:t>作为异常分数</a:t>
            </a:r>
            <a:endParaRPr lang="zh-CN" altLang="en-US" dirty="0"/>
          </a:p>
        </p:txBody>
      </p:sp>
      <p:pic>
        <p:nvPicPr>
          <p:cNvPr id="11" name="图片 10">
            <a:extLst>
              <a:ext uri="{FF2B5EF4-FFF2-40B4-BE49-F238E27FC236}">
                <a16:creationId xmlns:a16="http://schemas.microsoft.com/office/drawing/2014/main" id="{742AA233-96DB-4012-8492-28BA4403DE19}"/>
              </a:ext>
            </a:extLst>
          </p:cNvPr>
          <p:cNvPicPr/>
          <p:nvPr/>
        </p:nvPicPr>
        <p:blipFill>
          <a:blip r:embed="rId4"/>
          <a:stretch>
            <a:fillRect/>
          </a:stretch>
        </p:blipFill>
        <p:spPr>
          <a:xfrm>
            <a:off x="6898534" y="2703706"/>
            <a:ext cx="4128452" cy="2835961"/>
          </a:xfrm>
          <a:prstGeom prst="rect">
            <a:avLst/>
          </a:prstGeom>
        </p:spPr>
      </p:pic>
    </p:spTree>
    <p:extLst>
      <p:ext uri="{BB962C8B-B14F-4D97-AF65-F5344CB8AC3E}">
        <p14:creationId xmlns:p14="http://schemas.microsoft.com/office/powerpoint/2010/main" val="209771184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LOF</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1338828"/>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en-US" altLang="zh-CN" sz="1800" b="0" dirty="0">
                <a:solidFill>
                  <a:srgbClr val="000000"/>
                </a:solidFill>
                <a:latin typeface="+mn-ea"/>
                <a:cs typeface="+mn-ea"/>
              </a:rPr>
              <a:t>LOF</a:t>
            </a:r>
            <a:r>
              <a:rPr lang="zh-CN" sz="1800" b="0" dirty="0">
                <a:solidFill>
                  <a:srgbClr val="000000"/>
                </a:solidFill>
                <a:latin typeface="+mn-ea"/>
                <a:cs typeface="+mn-ea"/>
              </a:rPr>
              <a:t>：</a:t>
            </a:r>
            <a:r>
              <a:rPr lang="zh-CN" altLang="zh-CN" dirty="0"/>
              <a:t>异常局部因子（</a:t>
            </a:r>
            <a:r>
              <a:rPr lang="en-US" altLang="zh-CN" dirty="0"/>
              <a:t>LOF</a:t>
            </a:r>
            <a:r>
              <a:rPr lang="zh-CN" altLang="zh-CN" dirty="0"/>
              <a:t>）是一种基于密度的异常检测方法。</a:t>
            </a:r>
            <a:r>
              <a:rPr lang="zh-CN" altLang="en-US" dirty="0"/>
              <a:t>与</a:t>
            </a:r>
            <a:r>
              <a:rPr lang="en-US" altLang="zh-CN" dirty="0"/>
              <a:t>KNN</a:t>
            </a:r>
            <a:r>
              <a:rPr lang="zh-CN" altLang="en-US" dirty="0"/>
              <a:t>类似，将每一个样本到其</a:t>
            </a:r>
            <a:r>
              <a:rPr lang="en-US" altLang="zh-CN" dirty="0"/>
              <a:t>k</a:t>
            </a:r>
            <a:r>
              <a:rPr lang="zh-CN" altLang="en-US" dirty="0"/>
              <a:t>近邻样本的距离量化为一种密度的概念，称为局部可达密度。</a:t>
            </a:r>
            <a:r>
              <a:rPr lang="en-US" altLang="zh-CN" dirty="0"/>
              <a:t>LOF</a:t>
            </a:r>
            <a:r>
              <a:rPr lang="zh-CN" altLang="zh-CN" dirty="0"/>
              <a:t>通过局部可达密度刻画数据密度，并用它衡量样本的异常程度。</a:t>
            </a:r>
            <a:endParaRPr lang="en-US" altLang="zh-CN" dirty="0"/>
          </a:p>
        </p:txBody>
      </p:sp>
      <p:sp>
        <p:nvSpPr>
          <p:cNvPr id="3" name="矩形 2"/>
          <p:cNvSpPr/>
          <p:nvPr/>
        </p:nvSpPr>
        <p:spPr>
          <a:xfrm>
            <a:off x="414490" y="6031378"/>
            <a:ext cx="11373853" cy="523220"/>
          </a:xfrm>
          <a:prstGeom prst="rect">
            <a:avLst/>
          </a:prstGeom>
        </p:spPr>
        <p:txBody>
          <a:bodyPr wrap="square">
            <a:spAutoFit/>
          </a:bodyPr>
          <a:lstStyle/>
          <a:p>
            <a:r>
              <a:rPr lang="en-US" altLang="zh-CN" sz="1400" dirty="0" err="1"/>
              <a:t>Breunig</a:t>
            </a:r>
            <a:r>
              <a:rPr lang="en-US" altLang="zh-CN" sz="1400" dirty="0"/>
              <a:t>, M.M., </a:t>
            </a:r>
            <a:r>
              <a:rPr lang="en-US" altLang="zh-CN" sz="1400" dirty="0" err="1"/>
              <a:t>Kriegel</a:t>
            </a:r>
            <a:r>
              <a:rPr lang="en-US" altLang="zh-CN" sz="1400" dirty="0"/>
              <a:t>, H.P., Ng, R.T. and Sander, J., 2000, May. LOF: identifying density-based local outliers. ACM </a:t>
            </a:r>
            <a:r>
              <a:rPr lang="en-US" altLang="zh-CN" sz="1400" dirty="0" err="1"/>
              <a:t>Sigmod</a:t>
            </a:r>
            <a:r>
              <a:rPr lang="en-US" altLang="zh-CN" sz="1400" dirty="0"/>
              <a:t> Record, 29(2), pp. 93-104.</a:t>
            </a:r>
          </a:p>
        </p:txBody>
      </p:sp>
      <p:pic>
        <p:nvPicPr>
          <p:cNvPr id="2" name="图片 1"/>
          <p:cNvPicPr>
            <a:picLocks noChangeAspect="1"/>
          </p:cNvPicPr>
          <p:nvPr/>
        </p:nvPicPr>
        <p:blipFill>
          <a:blip r:embed="rId3"/>
          <a:stretch>
            <a:fillRect/>
          </a:stretch>
        </p:blipFill>
        <p:spPr>
          <a:xfrm>
            <a:off x="1675130" y="2528981"/>
            <a:ext cx="3619500" cy="3162300"/>
          </a:xfrm>
          <a:prstGeom prst="rect">
            <a:avLst/>
          </a:prstGeom>
        </p:spPr>
      </p:pic>
      <p:pic>
        <p:nvPicPr>
          <p:cNvPr id="6" name="图片 5"/>
          <p:cNvPicPr>
            <a:picLocks noChangeAspect="1"/>
          </p:cNvPicPr>
          <p:nvPr/>
        </p:nvPicPr>
        <p:blipFill>
          <a:blip r:embed="rId4"/>
          <a:stretch>
            <a:fillRect/>
          </a:stretch>
        </p:blipFill>
        <p:spPr>
          <a:xfrm>
            <a:off x="6101416" y="2528981"/>
            <a:ext cx="3731597" cy="3090545"/>
          </a:xfrm>
          <a:prstGeom prst="rect">
            <a:avLst/>
          </a:prstGeom>
        </p:spPr>
      </p:pic>
    </p:spTree>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LOF</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216982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算法原理：</a:t>
            </a:r>
            <a:endParaRPr lang="en-US" altLang="zh-CN" dirty="0"/>
          </a:p>
          <a:p>
            <a:pPr algn="just">
              <a:lnSpc>
                <a:spcPct val="150000"/>
              </a:lnSpc>
              <a:buClrTx/>
              <a:buSzTx/>
            </a:pPr>
            <a:r>
              <a:rPr lang="zh-CN" altLang="en-US" dirty="0"/>
              <a:t>（</a:t>
            </a:r>
            <a:r>
              <a:rPr lang="en-US" altLang="zh-CN" dirty="0"/>
              <a:t>1</a:t>
            </a:r>
            <a:r>
              <a:rPr lang="zh-CN" altLang="en-US" dirty="0"/>
              <a:t>）求</a:t>
            </a:r>
            <a:r>
              <a:rPr lang="en-US" altLang="zh-CN" dirty="0"/>
              <a:t>k-</a:t>
            </a:r>
            <a:r>
              <a:rPr lang="zh-CN" altLang="en-US" dirty="0"/>
              <a:t>近邻距离：在距离样本点</a:t>
            </a:r>
            <a:r>
              <a:rPr lang="en-US" altLang="zh-CN" dirty="0"/>
              <a:t>p</a:t>
            </a:r>
            <a:r>
              <a:rPr lang="zh-CN" altLang="en-US" dirty="0"/>
              <a:t>最近的</a:t>
            </a:r>
            <a:r>
              <a:rPr lang="en-US" altLang="zh-CN" dirty="0"/>
              <a:t>n</a:t>
            </a:r>
            <a:r>
              <a:rPr lang="zh-CN" altLang="en-US" dirty="0"/>
              <a:t>个点中（</a:t>
            </a:r>
            <a:r>
              <a:rPr lang="en-US" altLang="zh-CN" dirty="0"/>
              <a:t>n&lt;k</a:t>
            </a:r>
            <a:r>
              <a:rPr lang="zh-CN" altLang="en-US" dirty="0"/>
              <a:t>），第</a:t>
            </a:r>
            <a:r>
              <a:rPr lang="en-US" altLang="zh-CN" dirty="0"/>
              <a:t>k</a:t>
            </a:r>
            <a:r>
              <a:rPr lang="zh-CN" altLang="en-US" dirty="0"/>
              <a:t>个最近点跟点</a:t>
            </a:r>
            <a:r>
              <a:rPr lang="en-US" altLang="zh-CN" dirty="0"/>
              <a:t>p</a:t>
            </a:r>
            <a:r>
              <a:rPr lang="zh-CN" altLang="en-US" dirty="0"/>
              <a:t>之间的距离称为点</a:t>
            </a:r>
            <a:r>
              <a:rPr lang="en-US" altLang="zh-CN" dirty="0"/>
              <a:t>p</a:t>
            </a:r>
            <a:r>
              <a:rPr lang="zh-CN" altLang="en-US" dirty="0"/>
              <a:t>的</a:t>
            </a:r>
            <a:r>
              <a:rPr lang="en-US" altLang="zh-CN" dirty="0"/>
              <a:t>k-</a:t>
            </a:r>
            <a:r>
              <a:rPr lang="zh-CN" altLang="en-US" dirty="0"/>
              <a:t>近邻距离，记为</a:t>
            </a:r>
            <a:r>
              <a:rPr lang="en-US" altLang="zh-CN" dirty="0"/>
              <a:t>k-distance(p)</a:t>
            </a:r>
            <a:r>
              <a:rPr lang="zh-CN" altLang="en-US" dirty="0"/>
              <a:t>。</a:t>
            </a:r>
          </a:p>
          <a:p>
            <a:pPr algn="just">
              <a:lnSpc>
                <a:spcPct val="150000"/>
              </a:lnSpc>
              <a:buClrTx/>
              <a:buSzTx/>
            </a:pPr>
            <a:r>
              <a:rPr lang="zh-CN" altLang="en-US" dirty="0"/>
              <a:t>（</a:t>
            </a:r>
            <a:r>
              <a:rPr lang="en-US" altLang="zh-CN" dirty="0"/>
              <a:t>2</a:t>
            </a:r>
            <a:r>
              <a:rPr lang="zh-CN" altLang="en-US" dirty="0"/>
              <a:t>）求</a:t>
            </a:r>
            <a:r>
              <a:rPr lang="en-US" altLang="zh-CN" dirty="0"/>
              <a:t>k-</a:t>
            </a:r>
            <a:r>
              <a:rPr lang="zh-CN" altLang="en-US" dirty="0"/>
              <a:t>近邻：样本点</a:t>
            </a:r>
            <a:r>
              <a:rPr lang="en-US" altLang="zh-CN" dirty="0"/>
              <a:t>p</a:t>
            </a:r>
            <a:r>
              <a:rPr lang="zh-CN" altLang="en-US" dirty="0"/>
              <a:t>的</a:t>
            </a:r>
            <a:r>
              <a:rPr lang="en-US" altLang="zh-CN" dirty="0"/>
              <a:t>k-</a:t>
            </a:r>
            <a:r>
              <a:rPr lang="zh-CN" altLang="en-US" dirty="0"/>
              <a:t>近邻 ，表示和样本点</a:t>
            </a:r>
            <a:r>
              <a:rPr lang="en-US" altLang="zh-CN" dirty="0"/>
              <a:t>p</a:t>
            </a:r>
            <a:r>
              <a:rPr lang="zh-CN" altLang="en-US" dirty="0"/>
              <a:t>的距离小于等于</a:t>
            </a:r>
            <a:r>
              <a:rPr lang="en-US" altLang="zh-CN" dirty="0"/>
              <a:t>k-distance(p)</a:t>
            </a:r>
            <a:r>
              <a:rPr lang="zh-CN" altLang="en-US" dirty="0"/>
              <a:t>的样本点。</a:t>
            </a:r>
          </a:p>
          <a:p>
            <a:pPr algn="just">
              <a:lnSpc>
                <a:spcPct val="150000"/>
              </a:lnSpc>
              <a:buClrTx/>
              <a:buSzTx/>
            </a:pPr>
            <a:endParaRPr lang="zh-CN" altLang="en-US" dirty="0"/>
          </a:p>
        </p:txBody>
      </p:sp>
      <p:pic>
        <p:nvPicPr>
          <p:cNvPr id="2" name="图片 1"/>
          <p:cNvPicPr>
            <a:picLocks noChangeAspect="1"/>
          </p:cNvPicPr>
          <p:nvPr/>
        </p:nvPicPr>
        <p:blipFill>
          <a:blip r:embed="rId3"/>
          <a:stretch>
            <a:fillRect/>
          </a:stretch>
        </p:blipFill>
        <p:spPr>
          <a:xfrm>
            <a:off x="4473575" y="3979227"/>
            <a:ext cx="2533650" cy="2028825"/>
          </a:xfrm>
          <a:prstGeom prst="rect">
            <a:avLst/>
          </a:prstGeom>
        </p:spPr>
      </p:pic>
    </p:spTree>
  </p:cSld>
  <p:clrMapOvr>
    <a:masterClrMapping/>
  </p:clrMapOvr>
  <p:transition>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LOF</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3831818"/>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算法原理：</a:t>
            </a:r>
            <a:endParaRPr lang="en-US" altLang="zh-CN" dirty="0"/>
          </a:p>
          <a:p>
            <a:pPr algn="just">
              <a:lnSpc>
                <a:spcPct val="150000"/>
              </a:lnSpc>
              <a:buClrTx/>
              <a:buSzTx/>
            </a:pPr>
            <a:r>
              <a:rPr lang="zh-CN" altLang="en-US" dirty="0"/>
              <a:t>（</a:t>
            </a:r>
            <a:r>
              <a:rPr lang="en-US" altLang="zh-CN" dirty="0"/>
              <a:t>3</a:t>
            </a:r>
            <a:r>
              <a:rPr lang="zh-CN" altLang="en-US" dirty="0"/>
              <a:t>）求可达距离：样本点</a:t>
            </a:r>
            <a:r>
              <a:rPr lang="en-US" altLang="zh-CN" dirty="0"/>
              <a:t>p</a:t>
            </a:r>
            <a:r>
              <a:rPr lang="zh-CN" altLang="en-US" dirty="0"/>
              <a:t>到样本点</a:t>
            </a:r>
            <a:r>
              <a:rPr lang="en-US" altLang="zh-CN" dirty="0"/>
              <a:t>o</a:t>
            </a:r>
            <a:r>
              <a:rPr lang="zh-CN" altLang="en-US" dirty="0"/>
              <a:t>的可达距离</a:t>
            </a:r>
            <a:r>
              <a:rPr lang="en-US" altLang="zh-CN" dirty="0" err="1"/>
              <a:t>reach_dist</a:t>
            </a:r>
            <a:r>
              <a:rPr lang="en-US" altLang="zh-CN" dirty="0"/>
              <a:t>(</a:t>
            </a:r>
            <a:r>
              <a:rPr lang="en-US" altLang="zh-CN" dirty="0" err="1"/>
              <a:t>p,o</a:t>
            </a:r>
            <a:r>
              <a:rPr lang="en-US" altLang="zh-CN" dirty="0"/>
              <a:t>)</a:t>
            </a:r>
            <a:r>
              <a:rPr lang="zh-CN" altLang="en-US" dirty="0"/>
              <a:t>，为样本点</a:t>
            </a:r>
            <a:r>
              <a:rPr lang="en-US" altLang="zh-CN" dirty="0"/>
              <a:t>o</a:t>
            </a:r>
            <a:r>
              <a:rPr lang="zh-CN" altLang="en-US" dirty="0"/>
              <a:t>的</a:t>
            </a:r>
            <a:r>
              <a:rPr lang="en-US" altLang="zh-CN" dirty="0"/>
              <a:t>k-</a:t>
            </a:r>
            <a:r>
              <a:rPr lang="zh-CN" altLang="en-US" dirty="0"/>
              <a:t>近邻距离和样本点</a:t>
            </a:r>
            <a:r>
              <a:rPr lang="en-US" altLang="zh-CN" dirty="0"/>
              <a:t>p</a:t>
            </a:r>
            <a:r>
              <a:rPr lang="zh-CN" altLang="en-US" dirty="0"/>
              <a:t>与</a:t>
            </a:r>
            <a:r>
              <a:rPr lang="en-US" altLang="zh-CN" dirty="0"/>
              <a:t>o</a:t>
            </a:r>
            <a:r>
              <a:rPr lang="zh-CN" altLang="en-US" dirty="0"/>
              <a:t>之间的直接距离</a:t>
            </a:r>
            <a:r>
              <a:rPr lang="en-US" altLang="zh-CN" dirty="0"/>
              <a:t>d(</a:t>
            </a:r>
            <a:r>
              <a:rPr lang="en-US" altLang="zh-CN" dirty="0" err="1"/>
              <a:t>p,o</a:t>
            </a:r>
            <a:r>
              <a:rPr lang="en-US" altLang="zh-CN" dirty="0"/>
              <a:t>)</a:t>
            </a:r>
            <a:r>
              <a:rPr lang="zh-CN" altLang="en-US" dirty="0"/>
              <a:t>二者中较大的值。</a:t>
            </a:r>
          </a:p>
          <a:p>
            <a:pPr algn="just">
              <a:lnSpc>
                <a:spcPct val="150000"/>
              </a:lnSpc>
              <a:buClrTx/>
              <a:buSzTx/>
            </a:pPr>
            <a:r>
              <a:rPr lang="zh-CN" altLang="en-US" dirty="0"/>
              <a:t>（</a:t>
            </a:r>
            <a:r>
              <a:rPr lang="en-US" altLang="zh-CN" dirty="0"/>
              <a:t>4</a:t>
            </a:r>
            <a:r>
              <a:rPr lang="zh-CN" altLang="en-US" dirty="0"/>
              <a:t>）求局部可达密度：样本点</a:t>
            </a:r>
            <a:r>
              <a:rPr lang="en-US" altLang="zh-CN" dirty="0"/>
              <a:t>p</a:t>
            </a:r>
            <a:r>
              <a:rPr lang="zh-CN" altLang="en-US" dirty="0"/>
              <a:t>的局部可达密度是样本点</a:t>
            </a:r>
            <a:r>
              <a:rPr lang="en-US" altLang="zh-CN" dirty="0"/>
              <a:t>p</a:t>
            </a:r>
            <a:r>
              <a:rPr lang="zh-CN" altLang="en-US" dirty="0"/>
              <a:t>与其</a:t>
            </a:r>
            <a:r>
              <a:rPr lang="en-US" altLang="zh-CN" dirty="0"/>
              <a:t>k-</a:t>
            </a:r>
            <a:r>
              <a:rPr lang="zh-CN" altLang="en-US" dirty="0"/>
              <a:t>近邻的平均可达距离的倒数。</a:t>
            </a:r>
          </a:p>
          <a:p>
            <a:pPr algn="just">
              <a:lnSpc>
                <a:spcPct val="150000"/>
              </a:lnSpc>
              <a:buClrTx/>
              <a:buSzTx/>
            </a:pPr>
            <a:r>
              <a:rPr lang="zh-CN" altLang="en-US" dirty="0"/>
              <a:t>（</a:t>
            </a:r>
            <a:r>
              <a:rPr lang="en-US" altLang="zh-CN" dirty="0"/>
              <a:t>5</a:t>
            </a:r>
            <a:r>
              <a:rPr lang="zh-CN" altLang="en-US" dirty="0"/>
              <a:t>）求局部异常因子：样本点</a:t>
            </a:r>
            <a:r>
              <a:rPr lang="en-US" altLang="zh-CN" dirty="0"/>
              <a:t>p</a:t>
            </a:r>
            <a:r>
              <a:rPr lang="zh-CN" altLang="en-US" dirty="0"/>
              <a:t>的局部相对密度（局部异常因子）为样本点</a:t>
            </a:r>
            <a:r>
              <a:rPr lang="en-US" altLang="zh-CN" dirty="0"/>
              <a:t>p</a:t>
            </a:r>
            <a:r>
              <a:rPr lang="zh-CN" altLang="en-US" dirty="0"/>
              <a:t>的</a:t>
            </a:r>
            <a:r>
              <a:rPr lang="en-US" altLang="zh-CN" dirty="0"/>
              <a:t>k</a:t>
            </a:r>
            <a:r>
              <a:rPr lang="zh-CN" altLang="en-US" dirty="0"/>
              <a:t>近邻的平均局部可达密度与样本点</a:t>
            </a:r>
            <a:r>
              <a:rPr lang="en-US" altLang="zh-CN" dirty="0"/>
              <a:t>p</a:t>
            </a:r>
            <a:r>
              <a:rPr lang="zh-CN" altLang="en-US" dirty="0"/>
              <a:t>的局部可达密度的比值。所以，样本点</a:t>
            </a:r>
            <a:r>
              <a:rPr lang="en-US" altLang="zh-CN" dirty="0"/>
              <a:t>p</a:t>
            </a:r>
            <a:r>
              <a:rPr lang="zh-CN" altLang="en-US" dirty="0"/>
              <a:t>的局部可达密度相比于其</a:t>
            </a:r>
            <a:r>
              <a:rPr lang="en-US" altLang="zh-CN" dirty="0"/>
              <a:t>k-</a:t>
            </a:r>
            <a:r>
              <a:rPr lang="zh-CN" altLang="en-US" dirty="0"/>
              <a:t>近邻的平均局部可达密度越小，其异常程度越大。</a:t>
            </a:r>
            <a:endParaRPr lang="en-US" altLang="zh-CN" dirty="0"/>
          </a:p>
          <a:p>
            <a:pPr algn="just">
              <a:lnSpc>
                <a:spcPct val="150000"/>
              </a:lnSpc>
              <a:buClrTx/>
              <a:buSzTx/>
            </a:pPr>
            <a:endParaRPr lang="zh-CN" altLang="en-US" dirty="0"/>
          </a:p>
          <a:p>
            <a:pPr marL="285750" indent="-285750" algn="just">
              <a:lnSpc>
                <a:spcPct val="150000"/>
              </a:lnSpc>
              <a:buClrTx/>
              <a:buSzTx/>
              <a:buFont typeface="Wingdings" panose="05000000000000000000" pitchFamily="2" charset="2"/>
              <a:buChar char="Ø"/>
            </a:pPr>
            <a:endParaRPr lang="en-US" altLang="zh-CN" dirty="0"/>
          </a:p>
        </p:txBody>
      </p:sp>
      <p:pic>
        <p:nvPicPr>
          <p:cNvPr id="2" name="图片 1"/>
          <p:cNvPicPr>
            <a:picLocks noChangeAspect="1"/>
          </p:cNvPicPr>
          <p:nvPr/>
        </p:nvPicPr>
        <p:blipFill>
          <a:blip r:embed="rId3"/>
          <a:stretch>
            <a:fillRect/>
          </a:stretch>
        </p:blipFill>
        <p:spPr>
          <a:xfrm>
            <a:off x="6395085" y="4425315"/>
            <a:ext cx="4705350" cy="1847850"/>
          </a:xfrm>
          <a:prstGeom prst="rect">
            <a:avLst/>
          </a:prstGeom>
        </p:spPr>
      </p:pic>
    </p:spTree>
  </p:cSld>
  <p:clrMapOvr>
    <a:masterClrMapping/>
  </p:clrMapOvr>
  <p:transition>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LOF</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3416320"/>
          </a:xfrm>
          <a:prstGeom prst="rect">
            <a:avLst/>
          </a:prstGeom>
          <a:noFill/>
          <a:ln w="9525">
            <a:noFill/>
          </a:ln>
        </p:spPr>
        <p:txBody>
          <a:bodyPr wrap="square">
            <a:spAutoFit/>
          </a:bodyPr>
          <a:lstStyle/>
          <a:p>
            <a:pPr marL="285750" indent="-285750" algn="just">
              <a:lnSpc>
                <a:spcPct val="150000"/>
              </a:lnSpc>
              <a:buFont typeface="Wingdings" panose="05000000000000000000" pitchFamily="2" charset="2"/>
              <a:buChar char="Ø"/>
            </a:pPr>
            <a:r>
              <a:rPr lang="zh-CN" altLang="en-US" dirty="0"/>
              <a:t>一句话解释</a:t>
            </a:r>
            <a:r>
              <a:rPr lang="en-US" altLang="zh-CN" dirty="0"/>
              <a:t>LOF</a:t>
            </a:r>
            <a:r>
              <a:rPr lang="zh-CN" altLang="en-US" dirty="0"/>
              <a:t>：一个点的密度相比于</a:t>
            </a:r>
            <a:r>
              <a:rPr lang="en-US" altLang="zh-CN" dirty="0"/>
              <a:t>k-</a:t>
            </a:r>
            <a:r>
              <a:rPr lang="zh-CN" altLang="en-US" dirty="0"/>
              <a:t>近邻点的密度越小，那么这个点越可能是异常点。</a:t>
            </a:r>
            <a:endParaRPr lang="en-US" altLang="zh-CN" dirty="0"/>
          </a:p>
          <a:p>
            <a:pPr marL="285750" indent="-285750" algn="just">
              <a:lnSpc>
                <a:spcPct val="150000"/>
              </a:lnSpc>
              <a:buClrTx/>
              <a:buSzTx/>
              <a:buFont typeface="Wingdings" panose="05000000000000000000" pitchFamily="2" charset="2"/>
              <a:buChar char="Ø"/>
            </a:pPr>
            <a:endParaRPr lang="zh-CN" altLang="en-US" dirty="0"/>
          </a:p>
          <a:p>
            <a:pPr marL="285750" indent="-285750" algn="just">
              <a:lnSpc>
                <a:spcPct val="150000"/>
              </a:lnSpc>
              <a:buClrTx/>
              <a:buSzTx/>
              <a:buFont typeface="Wingdings" panose="05000000000000000000" pitchFamily="2" charset="2"/>
              <a:buChar char="Ø"/>
            </a:pPr>
            <a:r>
              <a:rPr lang="en-US" altLang="zh-CN" dirty="0"/>
              <a:t>LOF</a:t>
            </a:r>
            <a:r>
              <a:rPr lang="zh-CN" altLang="en-US" dirty="0"/>
              <a:t>算法的实现流程如下：</a:t>
            </a:r>
          </a:p>
          <a:p>
            <a:pPr algn="just">
              <a:lnSpc>
                <a:spcPct val="150000"/>
              </a:lnSpc>
              <a:buClrTx/>
              <a:buSzTx/>
            </a:pPr>
            <a:r>
              <a:rPr lang="zh-CN" altLang="en-US" dirty="0"/>
              <a:t>   （</a:t>
            </a:r>
            <a:r>
              <a:rPr lang="en-US" altLang="zh-CN" dirty="0"/>
              <a:t>1</a:t>
            </a:r>
            <a:r>
              <a:rPr lang="zh-CN" altLang="en-US" dirty="0"/>
              <a:t>）首先对样本空间进行去重，分别计算每一个样本到样本空间内其余点的距离。</a:t>
            </a:r>
          </a:p>
          <a:p>
            <a:pPr algn="just">
              <a:lnSpc>
                <a:spcPct val="150000"/>
              </a:lnSpc>
              <a:buClrTx/>
              <a:buSzTx/>
            </a:pPr>
            <a:r>
              <a:rPr lang="zh-CN" altLang="en-US" dirty="0"/>
              <a:t>   （</a:t>
            </a:r>
            <a:r>
              <a:rPr lang="en-US" altLang="zh-CN" dirty="0"/>
              <a:t>2</a:t>
            </a:r>
            <a:r>
              <a:rPr lang="zh-CN" altLang="en-US" dirty="0"/>
              <a:t>）将步骤</a:t>
            </a:r>
            <a:r>
              <a:rPr lang="en-US" altLang="zh-CN" dirty="0"/>
              <a:t>1</a:t>
            </a:r>
            <a:r>
              <a:rPr lang="zh-CN" altLang="en-US" dirty="0"/>
              <a:t>中的距离升序排列。</a:t>
            </a:r>
          </a:p>
          <a:p>
            <a:pPr algn="just">
              <a:lnSpc>
                <a:spcPct val="150000"/>
              </a:lnSpc>
              <a:buClrTx/>
              <a:buSzTx/>
            </a:pPr>
            <a:r>
              <a:rPr lang="zh-CN" altLang="en-US" dirty="0"/>
              <a:t>   （</a:t>
            </a:r>
            <a:r>
              <a:rPr lang="en-US" altLang="zh-CN" dirty="0"/>
              <a:t>3</a:t>
            </a:r>
            <a:r>
              <a:rPr lang="zh-CN" altLang="en-US" dirty="0"/>
              <a:t>）指定近邻样本个数</a:t>
            </a:r>
            <a:r>
              <a:rPr lang="en-US" altLang="zh-CN" dirty="0"/>
              <a:t>k</a:t>
            </a:r>
            <a:r>
              <a:rPr lang="zh-CN" altLang="en-US" dirty="0"/>
              <a:t>，对于每个样本点，寻找其</a:t>
            </a:r>
            <a:r>
              <a:rPr lang="en-US" altLang="zh-CN" dirty="0"/>
              <a:t>k</a:t>
            </a:r>
            <a:r>
              <a:rPr lang="zh-CN" altLang="en-US" dirty="0"/>
              <a:t>近邻样本，然后计算</a:t>
            </a:r>
            <a:r>
              <a:rPr lang="en-US" altLang="zh-CN" dirty="0"/>
              <a:t>LOF</a:t>
            </a:r>
            <a:r>
              <a:rPr lang="zh-CN" altLang="en-US" dirty="0"/>
              <a:t>分数，作为异常分数，这种异常分数是由局部可达密度计算得到的。</a:t>
            </a:r>
          </a:p>
          <a:p>
            <a:pPr marL="285750" indent="-285750" algn="just">
              <a:lnSpc>
                <a:spcPct val="150000"/>
              </a:lnSpc>
              <a:buClrTx/>
              <a:buSzTx/>
              <a:buFont typeface="Wingdings" panose="05000000000000000000" pitchFamily="2" charset="2"/>
              <a:buChar char="Ø"/>
            </a:pPr>
            <a:endParaRPr lang="en-US" altLang="zh-CN" dirty="0"/>
          </a:p>
        </p:txBody>
      </p:sp>
    </p:spTree>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COPOD</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133794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en-US" altLang="zh-CN" sz="1800" b="0" dirty="0">
                <a:solidFill>
                  <a:srgbClr val="FF0000"/>
                </a:solidFill>
                <a:latin typeface="+mn-ea"/>
                <a:cs typeface="+mn-ea"/>
              </a:rPr>
              <a:t>COPOD</a:t>
            </a:r>
            <a:r>
              <a:rPr lang="zh-CN" sz="1800" b="0" dirty="0">
                <a:solidFill>
                  <a:srgbClr val="FF0000"/>
                </a:solidFill>
                <a:latin typeface="+mn-ea"/>
                <a:cs typeface="+mn-ea"/>
              </a:rPr>
              <a:t>：</a:t>
            </a:r>
            <a:r>
              <a:rPr lang="en-US" altLang="zh-CN" dirty="0">
                <a:solidFill>
                  <a:srgbClr val="FF0000"/>
                </a:solidFill>
                <a:latin typeface="+mn-ea"/>
                <a:cs typeface="+mn-ea"/>
              </a:rPr>
              <a:t> COPOD</a:t>
            </a:r>
            <a:r>
              <a:rPr lang="zh-CN" altLang="en-US" dirty="0">
                <a:solidFill>
                  <a:srgbClr val="FF0000"/>
                </a:solidFill>
                <a:latin typeface="+mn-ea"/>
                <a:cs typeface="+mn-ea"/>
              </a:rPr>
              <a:t>是一种基于概率的异常检测方法。</a:t>
            </a:r>
            <a:r>
              <a:rPr lang="zh-CN" altLang="en-US" dirty="0">
                <a:solidFill>
                  <a:srgbClr val="FF0000"/>
                </a:solidFill>
              </a:rPr>
              <a:t>通过</a:t>
            </a:r>
            <a:r>
              <a:rPr lang="en-US" altLang="zh-CN" dirty="0">
                <a:solidFill>
                  <a:srgbClr val="FF0000"/>
                </a:solidFill>
              </a:rPr>
              <a:t>copula</a:t>
            </a:r>
            <a:r>
              <a:rPr lang="zh-CN" altLang="en-US" dirty="0">
                <a:solidFill>
                  <a:srgbClr val="FF0000"/>
                </a:solidFill>
              </a:rPr>
              <a:t>函数估计一组特征的联合概率分布，并用它来计算每个样本取值在该联合分布上是属于异常值的概率。</a:t>
            </a:r>
            <a:endParaRPr lang="en-US" altLang="zh-CN" dirty="0">
              <a:solidFill>
                <a:srgbClr val="FF0000"/>
              </a:solidFill>
            </a:endParaRPr>
          </a:p>
          <a:p>
            <a:pPr marL="285750" indent="-285750" algn="just">
              <a:lnSpc>
                <a:spcPct val="150000"/>
              </a:lnSpc>
              <a:buClrTx/>
              <a:buSzTx/>
              <a:buFont typeface="Wingdings" panose="05000000000000000000" pitchFamily="2" charset="2"/>
              <a:buChar char="Ø"/>
            </a:pPr>
            <a:endParaRPr lang="en-US" altLang="zh-CN" dirty="0">
              <a:solidFill>
                <a:srgbClr val="FF0000"/>
              </a:solidFill>
            </a:endParaRPr>
          </a:p>
        </p:txBody>
      </p:sp>
      <p:sp>
        <p:nvSpPr>
          <p:cNvPr id="3" name="矩形 2"/>
          <p:cNvSpPr/>
          <p:nvPr/>
        </p:nvSpPr>
        <p:spPr>
          <a:xfrm>
            <a:off x="414490" y="6031378"/>
            <a:ext cx="11373853" cy="738664"/>
          </a:xfrm>
          <a:prstGeom prst="rect">
            <a:avLst/>
          </a:prstGeom>
        </p:spPr>
        <p:txBody>
          <a:bodyPr wrap="square">
            <a:spAutoFit/>
          </a:bodyPr>
          <a:lstStyle/>
          <a:p>
            <a:r>
              <a:rPr lang="en-US" altLang="zh-CN" sz="1400" dirty="0"/>
              <a:t>Li, Z., Zhao, Y., </a:t>
            </a:r>
            <a:r>
              <a:rPr lang="en-US" altLang="zh-CN" sz="1400" dirty="0" err="1"/>
              <a:t>Botta</a:t>
            </a:r>
            <a:r>
              <a:rPr lang="en-US" altLang="zh-CN" sz="1400" dirty="0"/>
              <a:t>, N., </a:t>
            </a:r>
            <a:r>
              <a:rPr lang="en-US" altLang="zh-CN" sz="1400" dirty="0" err="1"/>
              <a:t>Ionescu</a:t>
            </a:r>
            <a:r>
              <a:rPr lang="en-US" altLang="zh-CN" sz="1400" dirty="0"/>
              <a:t>, C. and Hu, X. COPOD: Copula-Based Outlier Detection. IEEE International Conference on Data Mining (ICDM), 2020</a:t>
            </a:r>
          </a:p>
          <a:p>
            <a:r>
              <a:rPr lang="en-US" altLang="zh-CN" sz="1400" dirty="0"/>
              <a:t>https://zhuanlan.zhihu.com/p/338189299</a:t>
            </a:r>
            <a:endParaRPr lang="zh-CN" altLang="en-US" sz="1400" dirty="0"/>
          </a:p>
        </p:txBody>
      </p:sp>
      <p:pic>
        <p:nvPicPr>
          <p:cNvPr id="1026" name="Picture 2" descr="https://pic2.zhimg.com/80/v2-585b7be6fd80643af40d425588c32529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053" y="3090503"/>
            <a:ext cx="2695575" cy="2057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1.zhimg.com/80/v2-3c04ae68b03cdb91cc703e6685b27b60_720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333" y="2895240"/>
            <a:ext cx="3962400" cy="2447926"/>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5446378" y="3976963"/>
            <a:ext cx="904240" cy="142240"/>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067349" y="5435752"/>
            <a:ext cx="2350982" cy="307777"/>
          </a:xfrm>
          <a:prstGeom prst="rect">
            <a:avLst/>
          </a:prstGeom>
          <a:noFill/>
        </p:spPr>
        <p:txBody>
          <a:bodyPr wrap="square" rtlCol="0">
            <a:spAutoFit/>
          </a:bodyPr>
          <a:lstStyle/>
          <a:p>
            <a:r>
              <a:rPr lang="zh-CN" altLang="en-US" sz="1400" dirty="0"/>
              <a:t>计算经验累积分布函（</a:t>
            </a:r>
            <a:r>
              <a:rPr lang="en-US" altLang="zh-CN" sz="1400" dirty="0"/>
              <a:t>CDF</a:t>
            </a:r>
            <a:r>
              <a:rPr lang="zh-CN" altLang="en-US" sz="1400" dirty="0"/>
              <a:t>）</a:t>
            </a:r>
          </a:p>
        </p:txBody>
      </p:sp>
      <p:sp>
        <p:nvSpPr>
          <p:cNvPr id="9" name="文本框 8"/>
          <p:cNvSpPr txBox="1"/>
          <p:nvPr/>
        </p:nvSpPr>
        <p:spPr>
          <a:xfrm>
            <a:off x="7266742" y="5435752"/>
            <a:ext cx="2509581" cy="307777"/>
          </a:xfrm>
          <a:prstGeom prst="rect">
            <a:avLst/>
          </a:prstGeom>
          <a:noFill/>
        </p:spPr>
        <p:txBody>
          <a:bodyPr wrap="square" rtlCol="0">
            <a:spAutoFit/>
          </a:bodyPr>
          <a:lstStyle/>
          <a:p>
            <a:r>
              <a:rPr lang="zh-CN" altLang="en-US" sz="1400" dirty="0"/>
              <a:t>估算一个样本属于</a:t>
            </a:r>
            <a:r>
              <a:rPr lang="en-US" altLang="zh-CN" sz="1400" dirty="0"/>
              <a:t>tail</a:t>
            </a:r>
            <a:r>
              <a:rPr lang="zh-CN" altLang="en-US" sz="1400" dirty="0"/>
              <a:t>的概率</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rgbClr val="224A69"/>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3" name="图片 42" descr="微信截图_20180530114741副本.png"/>
          <p:cNvPicPr>
            <a:picLocks noChangeAspect="1"/>
          </p:cNvPicPr>
          <p:nvPr/>
        </p:nvPicPr>
        <p:blipFill>
          <a:blip r:embed="rId8"/>
          <a:stretch>
            <a:fillRect/>
          </a:stretch>
        </p:blipFill>
        <p:spPr>
          <a:xfrm>
            <a:off x="1198920" y="2991505"/>
            <a:ext cx="2748244" cy="2736000"/>
          </a:xfrm>
          <a:prstGeom prst="rect">
            <a:avLst/>
          </a:prstGeom>
        </p:spPr>
      </p:pic>
      <p:grpSp>
        <p:nvGrpSpPr>
          <p:cNvPr id="15" name="组合 14">
            <a:extLst>
              <a:ext uri="{FF2B5EF4-FFF2-40B4-BE49-F238E27FC236}">
                <a16:creationId xmlns:a16="http://schemas.microsoft.com/office/drawing/2014/main" id="{53BDE111-7DF1-4BBE-A1B9-EDE0BF8AB181}"/>
              </a:ext>
            </a:extLst>
          </p:cNvPr>
          <p:cNvGrpSpPr/>
          <p:nvPr/>
        </p:nvGrpSpPr>
        <p:grpSpPr>
          <a:xfrm>
            <a:off x="5337767" y="2652740"/>
            <a:ext cx="5527747" cy="2448308"/>
            <a:chOff x="5337767" y="2652740"/>
            <a:chExt cx="5527747" cy="2448308"/>
          </a:xfrm>
        </p:grpSpPr>
        <p:grpSp>
          <p:nvGrpSpPr>
            <p:cNvPr id="14" name="组合 13">
              <a:extLst>
                <a:ext uri="{FF2B5EF4-FFF2-40B4-BE49-F238E27FC236}">
                  <a16:creationId xmlns:a16="http://schemas.microsoft.com/office/drawing/2014/main" id="{E988C5B5-DFA1-4172-B367-7C0C632A0424}"/>
                </a:ext>
              </a:extLst>
            </p:cNvPr>
            <p:cNvGrpSpPr/>
            <p:nvPr/>
          </p:nvGrpSpPr>
          <p:grpSpPr>
            <a:xfrm>
              <a:off x="7128573" y="2652740"/>
              <a:ext cx="3736941" cy="369332"/>
              <a:chOff x="7503267" y="2327662"/>
              <a:chExt cx="3736941" cy="369332"/>
            </a:xfrm>
          </p:grpSpPr>
          <p:sp>
            <p:nvSpPr>
              <p:cNvPr id="36" name="Freeform 7"/>
              <p:cNvSpPr/>
              <p:nvPr/>
            </p:nvSpPr>
            <p:spPr bwMode="auto">
              <a:xfrm>
                <a:off x="7503267" y="2450217"/>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97D3"/>
              </a:solidFill>
              <a:ln w="0">
                <a:noFill/>
                <a:prstDash val="solid"/>
                <a:round/>
              </a:ln>
            </p:spPr>
            <p:txBody>
              <a:bodyPr vert="horz" wrap="square" lIns="128573" tIns="64286" rIns="128573" bIns="64286" numCol="1" anchor="t" anchorCtr="0" compatLnSpc="1"/>
              <a:lstStyle/>
              <a:p>
                <a:endParaRPr lang="zh-CN" altLang="en-US" sz="2000" b="1" dirty="0"/>
              </a:p>
            </p:txBody>
          </p:sp>
          <p:sp>
            <p:nvSpPr>
              <p:cNvPr id="23" name="MH_SubTitle_1"/>
              <p:cNvSpPr txBox="1"/>
              <p:nvPr>
                <p:custDataLst>
                  <p:tags r:id="rId3"/>
                </p:custDataLst>
              </p:nvPr>
            </p:nvSpPr>
            <p:spPr>
              <a:xfrm>
                <a:off x="7775673" y="2327662"/>
                <a:ext cx="3464535" cy="369332"/>
              </a:xfrm>
              <a:prstGeom prst="rect">
                <a:avLst/>
              </a:prstGeom>
              <a:noFill/>
            </p:spPr>
            <p:txBody>
              <a:bodyPr wrap="square" lIns="0" tIns="0" rIns="0" bIns="0" anchor="t" anchorCtr="0">
                <a:spAutoFit/>
              </a:bodyPr>
              <a:lstStyle/>
              <a:p>
                <a:r>
                  <a:rPr lang="zh-CN" altLang="en-US" sz="2400" b="1" dirty="0">
                    <a:solidFill>
                      <a:srgbClr val="0097D3"/>
                    </a:solidFill>
                    <a:latin typeface="Arial" panose="020B0604020202020204" pitchFamily="34" charset="0"/>
                    <a:ea typeface="微软雅黑" panose="020B0503020204020204" pitchFamily="34" charset="-122"/>
                    <a:sym typeface="Arial" panose="020B0604020202020204" pitchFamily="34" charset="0"/>
                  </a:rPr>
                  <a:t>异常检测概述</a:t>
                </a:r>
                <a:endParaRPr lang="en-US" altLang="zh-CN" sz="2400" b="1" dirty="0">
                  <a:solidFill>
                    <a:srgbClr val="0097D3"/>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12">
              <a:extLst>
                <a:ext uri="{FF2B5EF4-FFF2-40B4-BE49-F238E27FC236}">
                  <a16:creationId xmlns:a16="http://schemas.microsoft.com/office/drawing/2014/main" id="{F6E2D225-F9E9-4257-A0E8-33BB4E614EC6}"/>
                </a:ext>
              </a:extLst>
            </p:cNvPr>
            <p:cNvGrpSpPr/>
            <p:nvPr/>
          </p:nvGrpSpPr>
          <p:grpSpPr>
            <a:xfrm>
              <a:off x="6223594" y="3692228"/>
              <a:ext cx="3866029" cy="369332"/>
              <a:chOff x="6752869" y="3212103"/>
              <a:chExt cx="3866029" cy="369332"/>
            </a:xfrm>
          </p:grpSpPr>
          <p:sp>
            <p:nvSpPr>
              <p:cNvPr id="37" name="Freeform 7"/>
              <p:cNvSpPr/>
              <p:nvPr/>
            </p:nvSpPr>
            <p:spPr bwMode="auto">
              <a:xfrm>
                <a:off x="6752869" y="3315654"/>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a:p>
            </p:txBody>
          </p:sp>
          <p:sp>
            <p:nvSpPr>
              <p:cNvPr id="24" name="MH_SubTitle_1"/>
              <p:cNvSpPr txBox="1"/>
              <p:nvPr>
                <p:custDataLst>
                  <p:tags r:id="rId2"/>
                </p:custDataLst>
              </p:nvPr>
            </p:nvSpPr>
            <p:spPr>
              <a:xfrm>
                <a:off x="7031534" y="3212103"/>
                <a:ext cx="3587364"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异常检测算法</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组合 11">
              <a:extLst>
                <a:ext uri="{FF2B5EF4-FFF2-40B4-BE49-F238E27FC236}">
                  <a16:creationId xmlns:a16="http://schemas.microsoft.com/office/drawing/2014/main" id="{F4E13A97-4FE4-4347-93D9-B1BAA1294B8B}"/>
                </a:ext>
              </a:extLst>
            </p:cNvPr>
            <p:cNvGrpSpPr/>
            <p:nvPr/>
          </p:nvGrpSpPr>
          <p:grpSpPr>
            <a:xfrm>
              <a:off x="5337767" y="4731716"/>
              <a:ext cx="3846878" cy="369332"/>
              <a:chOff x="5722477" y="4044838"/>
              <a:chExt cx="3846878" cy="369332"/>
            </a:xfrm>
          </p:grpSpPr>
          <p:sp>
            <p:nvSpPr>
              <p:cNvPr id="38" name="Freeform 7"/>
              <p:cNvSpPr/>
              <p:nvPr/>
            </p:nvSpPr>
            <p:spPr bwMode="auto">
              <a:xfrm>
                <a:off x="5722477" y="412564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dirty="0"/>
              </a:p>
            </p:txBody>
          </p:sp>
          <p:sp>
            <p:nvSpPr>
              <p:cNvPr id="25" name="MH_SubTitle_1"/>
              <p:cNvSpPr txBox="1"/>
              <p:nvPr>
                <p:custDataLst>
                  <p:tags r:id="rId1"/>
                </p:custDataLst>
              </p:nvPr>
            </p:nvSpPr>
            <p:spPr>
              <a:xfrm>
                <a:off x="5981991" y="4044838"/>
                <a:ext cx="3587364"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案例分享</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207030786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COPOD</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306195"/>
            <a:ext cx="9538335" cy="424624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算法原理：</a:t>
            </a:r>
            <a:endParaRPr lang="en-US" altLang="zh-CN" dirty="0"/>
          </a:p>
          <a:p>
            <a:pPr algn="just">
              <a:lnSpc>
                <a:spcPct val="150000"/>
              </a:lnSpc>
              <a:buClrTx/>
              <a:buSzTx/>
            </a:pPr>
            <a:r>
              <a:rPr lang="zh-CN" altLang="en-US" dirty="0"/>
              <a:t>（</a:t>
            </a:r>
            <a:r>
              <a:rPr lang="en-US" altLang="zh-CN" dirty="0"/>
              <a:t>1</a:t>
            </a:r>
            <a:r>
              <a:rPr lang="zh-CN" altLang="en-US" dirty="0"/>
              <a:t>）</a:t>
            </a:r>
            <a:r>
              <a:rPr lang="en-US" altLang="zh-CN" dirty="0"/>
              <a:t>copula</a:t>
            </a:r>
            <a:r>
              <a:rPr lang="zh-CN" altLang="en-US" dirty="0"/>
              <a:t>函数：对于</a:t>
            </a:r>
            <a:r>
              <a:rPr lang="en-US" altLang="zh-CN" dirty="0"/>
              <a:t>N</a:t>
            </a:r>
            <a:r>
              <a:rPr lang="zh-CN" altLang="en-US" dirty="0"/>
              <a:t>个随机变量的联合分布，可以将其分解为这</a:t>
            </a:r>
            <a:r>
              <a:rPr lang="en-US" altLang="zh-CN" dirty="0"/>
              <a:t>N</a:t>
            </a:r>
            <a:r>
              <a:rPr lang="zh-CN" altLang="en-US" dirty="0"/>
              <a:t>个变量各自的边缘分布和一个</a:t>
            </a:r>
            <a:r>
              <a:rPr lang="en-US" altLang="zh-CN" dirty="0"/>
              <a:t>Copula</a:t>
            </a:r>
            <a:r>
              <a:rPr lang="zh-CN" altLang="en-US" dirty="0"/>
              <a:t>函数。随机性由各变量边缘分布描述，相关性由</a:t>
            </a:r>
            <a:r>
              <a:rPr lang="en-US" altLang="zh-CN" dirty="0"/>
              <a:t>Copula</a:t>
            </a:r>
            <a:r>
              <a:rPr lang="zh-CN" altLang="en-US" dirty="0"/>
              <a:t>函数描述</a:t>
            </a:r>
            <a:endParaRPr lang="en-US" altLang="zh-CN" dirty="0"/>
          </a:p>
          <a:p>
            <a:pPr algn="just">
              <a:lnSpc>
                <a:spcPct val="150000"/>
              </a:lnSpc>
              <a:buClrTx/>
              <a:buSzTx/>
            </a:pPr>
            <a:endParaRPr lang="en-US" altLang="zh-CN" dirty="0"/>
          </a:p>
          <a:p>
            <a:pPr algn="just">
              <a:lnSpc>
                <a:spcPct val="150000"/>
              </a:lnSpc>
              <a:buClrTx/>
              <a:buSzTx/>
            </a:pPr>
            <a:r>
              <a:rPr lang="zh-CN" altLang="en-US" dirty="0"/>
              <a:t>         </a:t>
            </a:r>
          </a:p>
          <a:p>
            <a:pPr algn="just">
              <a:lnSpc>
                <a:spcPct val="150000"/>
              </a:lnSpc>
              <a:buClrTx/>
              <a:buSzTx/>
            </a:pPr>
            <a:r>
              <a:rPr lang="zh-CN" altLang="en-US" dirty="0"/>
              <a:t>          不妨设                      </a:t>
            </a:r>
            <a:r>
              <a:rPr lang="en-US" altLang="zh-CN" dirty="0"/>
              <a:t>,</a:t>
            </a:r>
            <a:r>
              <a:rPr lang="zh-CN" altLang="en-US" dirty="0"/>
              <a:t>则有：</a:t>
            </a:r>
          </a:p>
          <a:p>
            <a:pPr algn="just">
              <a:lnSpc>
                <a:spcPct val="150000"/>
              </a:lnSpc>
              <a:buClrTx/>
              <a:buSzTx/>
            </a:pPr>
            <a:endParaRPr lang="en-US" altLang="zh-CN" dirty="0"/>
          </a:p>
          <a:p>
            <a:pPr algn="just">
              <a:lnSpc>
                <a:spcPct val="150000"/>
              </a:lnSpc>
              <a:buClrTx/>
              <a:buSzTx/>
            </a:pPr>
            <a:r>
              <a:rPr lang="zh-CN" altLang="en-US" dirty="0">
                <a:sym typeface="+mn-ea"/>
              </a:rPr>
              <a:t>         因此：</a:t>
            </a:r>
          </a:p>
          <a:p>
            <a:pPr algn="just">
              <a:lnSpc>
                <a:spcPct val="150000"/>
              </a:lnSpc>
              <a:buClrTx/>
              <a:buSzTx/>
            </a:pPr>
            <a:r>
              <a:rPr lang="en-US" altLang="zh-CN" dirty="0">
                <a:sym typeface="+mn-ea"/>
              </a:rPr>
              <a:t>			</a:t>
            </a:r>
            <a:endParaRPr lang="zh-CN" altLang="en-US" dirty="0"/>
          </a:p>
          <a:p>
            <a:pPr algn="just">
              <a:lnSpc>
                <a:spcPct val="150000"/>
              </a:lnSpc>
              <a:buClrTx/>
              <a:buSzTx/>
            </a:pPr>
            <a:endParaRPr lang="zh-CN" altLang="en-US" dirty="0"/>
          </a:p>
        </p:txBody>
      </p:sp>
      <p:pic>
        <p:nvPicPr>
          <p:cNvPr id="2" name="图片 1"/>
          <p:cNvPicPr>
            <a:picLocks noChangeAspect="1"/>
          </p:cNvPicPr>
          <p:nvPr/>
        </p:nvPicPr>
        <p:blipFill>
          <a:blip r:embed="rId3"/>
          <a:stretch>
            <a:fillRect/>
          </a:stretch>
        </p:blipFill>
        <p:spPr>
          <a:xfrm>
            <a:off x="3955414" y="2939415"/>
            <a:ext cx="3914775" cy="476250"/>
          </a:xfrm>
          <a:prstGeom prst="rect">
            <a:avLst/>
          </a:prstGeom>
        </p:spPr>
      </p:pic>
      <p:pic>
        <p:nvPicPr>
          <p:cNvPr id="12" name="图片 11"/>
          <p:cNvPicPr>
            <a:picLocks noChangeAspect="1"/>
          </p:cNvPicPr>
          <p:nvPr/>
        </p:nvPicPr>
        <p:blipFill>
          <a:blip r:embed="rId4"/>
          <a:stretch>
            <a:fillRect/>
          </a:stretch>
        </p:blipFill>
        <p:spPr>
          <a:xfrm>
            <a:off x="4254297" y="3939194"/>
            <a:ext cx="2612156" cy="518971"/>
          </a:xfrm>
          <a:prstGeom prst="rect">
            <a:avLst/>
          </a:prstGeom>
        </p:spPr>
      </p:pic>
      <p:graphicFrame>
        <p:nvGraphicFramePr>
          <p:cNvPr id="3" name="对象 2">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5" imgW="914400" imgH="215900" progId="Equation.KSEE3">
                  <p:embed/>
                </p:oleObj>
              </mc:Choice>
              <mc:Fallback>
                <p:oleObj r:id="rId5" imgW="914400" imgH="215900" progId="Equation.KSEE3">
                  <p:embed/>
                  <p:pic>
                    <p:nvPicPr>
                      <p:cNvPr id="3" name="对象 2">
                        <a:hlinkClick r:id="" action="ppaction://ole?verb=0"/>
                      </p:cNvPr>
                      <p:cNvPicPr/>
                      <p:nvPr/>
                    </p:nvPicPr>
                    <p:blipFill>
                      <a:blip r:embed="rId6"/>
                      <a:stretch>
                        <a:fillRect/>
                      </a:stretch>
                    </p:blipFill>
                    <p:spPr>
                      <a:xfrm>
                        <a:off x="5638800" y="3321050"/>
                        <a:ext cx="914400" cy="21590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6051868" y="3308350"/>
          <a:ext cx="88265" cy="241300"/>
        </p:xfrm>
        <a:graphic>
          <a:graphicData uri="http://schemas.openxmlformats.org/presentationml/2006/ole">
            <mc:AlternateContent xmlns:mc="http://schemas.openxmlformats.org/markup-compatibility/2006">
              <mc:Choice xmlns:v="urn:schemas-microsoft-com:vml" Requires="v">
                <p:oleObj r:id="rId7" imgW="88265" imgH="241300" progId="Equation.KSEE3">
                  <p:embed/>
                </p:oleObj>
              </mc:Choice>
              <mc:Fallback>
                <p:oleObj r:id="rId7" imgW="88265" imgH="241300" progId="Equation.KSEE3">
                  <p:embed/>
                  <p:pic>
                    <p:nvPicPr>
                      <p:cNvPr id="5" name="对象 4">
                        <a:hlinkClick r:id="" action="ppaction://ole?verb=0"/>
                      </p:cNvPr>
                      <p:cNvPicPr/>
                      <p:nvPr/>
                    </p:nvPicPr>
                    <p:blipFill>
                      <a:blip r:embed="rId8"/>
                      <a:stretch>
                        <a:fillRect/>
                      </a:stretch>
                    </p:blipFill>
                    <p:spPr>
                      <a:xfrm>
                        <a:off x="6051868" y="3308350"/>
                        <a:ext cx="88265" cy="241300"/>
                      </a:xfrm>
                      <a:prstGeom prst="rect">
                        <a:avLst/>
                      </a:prstGeom>
                    </p:spPr>
                  </p:pic>
                </p:oleObj>
              </mc:Fallback>
            </mc:AlternateContent>
          </a:graphicData>
        </a:graphic>
      </p:graphicFrame>
      <p:pic>
        <p:nvPicPr>
          <p:cNvPr id="8" name="图片 7"/>
          <p:cNvPicPr>
            <a:picLocks noChangeAspect="1"/>
          </p:cNvPicPr>
          <p:nvPr/>
        </p:nvPicPr>
        <p:blipFill>
          <a:blip r:embed="rId9"/>
          <a:stretch>
            <a:fillRect/>
          </a:stretch>
        </p:blipFill>
        <p:spPr>
          <a:xfrm>
            <a:off x="2651125" y="3563620"/>
            <a:ext cx="1276350" cy="247650"/>
          </a:xfrm>
          <a:prstGeom prst="rect">
            <a:avLst/>
          </a:prstGeom>
        </p:spPr>
      </p:pic>
      <p:pic>
        <p:nvPicPr>
          <p:cNvPr id="9" name="334E55B0-647D-440b-865C-3EC943EB4CBC-3" descr="C:/Users/fintell/AppData/Local/Temp/qt_temp.GT7552qt_temp"/>
          <p:cNvPicPr>
            <a:picLocks noChangeAspect="1"/>
          </p:cNvPicPr>
          <p:nvPr/>
        </p:nvPicPr>
        <p:blipFill>
          <a:blip r:embed="rId10"/>
          <a:stretch>
            <a:fillRect/>
          </a:stretch>
        </p:blipFill>
        <p:spPr>
          <a:xfrm>
            <a:off x="3286125" y="5038090"/>
            <a:ext cx="5619115" cy="276225"/>
          </a:xfrm>
          <a:prstGeom prst="rect">
            <a:avLst/>
          </a:prstGeom>
        </p:spPr>
      </p:pic>
    </p:spTree>
  </p:cSld>
  <p:clrMapOvr>
    <a:masterClrMapping/>
  </p:clrMapOvr>
  <p:transition>
    <p:cover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485641" y="4218253"/>
            <a:ext cx="333375" cy="352425"/>
          </a:xfrm>
          <a:prstGeom prst="rect">
            <a:avLst/>
          </a:prstGeom>
        </p:spPr>
      </p:pic>
      <p:sp>
        <p:nvSpPr>
          <p:cNvPr id="100" name="文本框 99"/>
          <p:cNvSpPr txBox="1"/>
          <p:nvPr/>
        </p:nvSpPr>
        <p:spPr>
          <a:xfrm>
            <a:off x="1135380" y="1265555"/>
            <a:ext cx="9931400" cy="424624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算法原理：</a:t>
            </a:r>
            <a:endParaRPr lang="en-US" altLang="zh-CN" dirty="0"/>
          </a:p>
          <a:p>
            <a:pPr algn="just">
              <a:lnSpc>
                <a:spcPct val="150000"/>
              </a:lnSpc>
              <a:buClrTx/>
              <a:buSzTx/>
            </a:pPr>
            <a:r>
              <a:rPr lang="zh-CN" altLang="en-US" dirty="0"/>
              <a:t>（</a:t>
            </a:r>
            <a:r>
              <a:rPr lang="en-US" altLang="zh-CN" dirty="0"/>
              <a:t>2</a:t>
            </a:r>
            <a:r>
              <a:rPr lang="zh-CN" altLang="en-US" dirty="0"/>
              <a:t>）经验 </a:t>
            </a:r>
            <a:r>
              <a:rPr lang="en-US" altLang="zh-CN" dirty="0"/>
              <a:t>CDF</a:t>
            </a:r>
            <a:r>
              <a:rPr lang="zh-CN" altLang="en-US" dirty="0"/>
              <a:t>估计函数：</a:t>
            </a:r>
          </a:p>
          <a:p>
            <a:pPr algn="just">
              <a:lnSpc>
                <a:spcPct val="150000"/>
              </a:lnSpc>
              <a:buClrTx/>
              <a:buSzTx/>
            </a:pPr>
            <a:endParaRPr lang="zh-CN" altLang="en-US" dirty="0"/>
          </a:p>
          <a:p>
            <a:pPr algn="just">
              <a:lnSpc>
                <a:spcPct val="150000"/>
              </a:lnSpc>
              <a:buClrTx/>
              <a:buSzTx/>
            </a:pPr>
            <a:endParaRPr lang="zh-CN" altLang="en-US" dirty="0"/>
          </a:p>
          <a:p>
            <a:pPr algn="just">
              <a:lnSpc>
                <a:spcPct val="150000"/>
              </a:lnSpc>
              <a:buClrTx/>
              <a:buSzTx/>
            </a:pPr>
            <a:endParaRPr lang="zh-CN" altLang="en-US" dirty="0"/>
          </a:p>
          <a:p>
            <a:pPr algn="just">
              <a:lnSpc>
                <a:spcPct val="150000"/>
              </a:lnSpc>
              <a:buClrTx/>
              <a:buSzTx/>
            </a:pPr>
            <a:endParaRPr lang="zh-CN" altLang="en-US" dirty="0"/>
          </a:p>
          <a:p>
            <a:pPr algn="just">
              <a:lnSpc>
                <a:spcPct val="150000"/>
              </a:lnSpc>
              <a:buClrTx/>
              <a:buSzTx/>
            </a:pPr>
            <a:endParaRPr lang="zh-CN" altLang="en-US" dirty="0"/>
          </a:p>
          <a:p>
            <a:pPr algn="just">
              <a:lnSpc>
                <a:spcPct val="150000"/>
              </a:lnSpc>
              <a:buClrTx/>
              <a:buSzTx/>
            </a:pPr>
            <a:r>
              <a:rPr lang="zh-CN" altLang="en-US" dirty="0"/>
              <a:t>        补充：</a:t>
            </a:r>
            <a:r>
              <a:rPr lang="en-US" altLang="zh-CN" dirty="0"/>
              <a:t>      ~Uniform(0,1)</a:t>
            </a:r>
            <a:r>
              <a:rPr lang="zh-CN" altLang="en-US" dirty="0"/>
              <a:t>，</a:t>
            </a:r>
            <a:endParaRPr lang="en-US" altLang="zh-CN" dirty="0"/>
          </a:p>
          <a:p>
            <a:pPr algn="just">
              <a:lnSpc>
                <a:spcPct val="150000"/>
              </a:lnSpc>
              <a:buClrTx/>
              <a:buSzTx/>
            </a:pPr>
            <a:r>
              <a:rPr lang="en-US" altLang="zh-CN" dirty="0"/>
              <a:t>        *</a:t>
            </a:r>
            <a:r>
              <a:rPr lang="zh-CN" altLang="en-US" dirty="0"/>
              <a:t>证明</a:t>
            </a:r>
            <a:r>
              <a:rPr lang="en-US" altLang="zh-CN" dirty="0"/>
              <a:t>:</a:t>
            </a:r>
          </a:p>
          <a:p>
            <a:pPr algn="just">
              <a:lnSpc>
                <a:spcPct val="150000"/>
              </a:lnSpc>
              <a:buClrTx/>
              <a:buSzTx/>
            </a:pPr>
            <a:endParaRPr lang="en-US" altLang="zh-CN" dirty="0"/>
          </a:p>
        </p:txBody>
      </p:sp>
      <p:pic>
        <p:nvPicPr>
          <p:cNvPr id="3" name="图片 2"/>
          <p:cNvPicPr>
            <a:picLocks noChangeAspect="1"/>
          </p:cNvPicPr>
          <p:nvPr/>
        </p:nvPicPr>
        <p:blipFill>
          <a:blip r:embed="rId4"/>
          <a:stretch>
            <a:fillRect/>
          </a:stretch>
        </p:blipFill>
        <p:spPr>
          <a:xfrm>
            <a:off x="3408680" y="2013639"/>
            <a:ext cx="3437255" cy="657912"/>
          </a:xfrm>
          <a:prstGeom prst="rect">
            <a:avLst/>
          </a:prstGeom>
        </p:spPr>
      </p:pic>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COPOD</a:t>
            </a:r>
            <a:endParaRPr lang="zh-CN" altLang="en-US" sz="2800" b="1" dirty="0">
              <a:solidFill>
                <a:srgbClr val="00B0F0"/>
              </a:solidFill>
              <a:latin typeface="微软雅黑" panose="020B0503020204020204" pitchFamily="34" charset="-122"/>
            </a:endParaRPr>
          </a:p>
        </p:txBody>
      </p:sp>
      <p:sp>
        <p:nvSpPr>
          <p:cNvPr id="2" name="文本框 1"/>
          <p:cNvSpPr txBox="1"/>
          <p:nvPr/>
        </p:nvSpPr>
        <p:spPr>
          <a:xfrm>
            <a:off x="1894840" y="2185670"/>
            <a:ext cx="1617980" cy="368300"/>
          </a:xfrm>
          <a:prstGeom prst="rect">
            <a:avLst/>
          </a:prstGeom>
          <a:noFill/>
        </p:spPr>
        <p:txBody>
          <a:bodyPr wrap="none" rtlCol="0" anchor="t">
            <a:spAutoFit/>
          </a:bodyPr>
          <a:lstStyle/>
          <a:p>
            <a:r>
              <a:rPr lang="zh-CN" altLang="en-US" dirty="0">
                <a:sym typeface="+mn-ea"/>
              </a:rPr>
              <a:t> 经验边缘分布</a:t>
            </a:r>
          </a:p>
        </p:txBody>
      </p:sp>
      <p:sp>
        <p:nvSpPr>
          <p:cNvPr id="4" name="文本框 3"/>
          <p:cNvSpPr txBox="1"/>
          <p:nvPr/>
        </p:nvSpPr>
        <p:spPr>
          <a:xfrm>
            <a:off x="1894840" y="2655570"/>
            <a:ext cx="1617980" cy="368300"/>
          </a:xfrm>
          <a:prstGeom prst="rect">
            <a:avLst/>
          </a:prstGeom>
          <a:noFill/>
        </p:spPr>
        <p:txBody>
          <a:bodyPr wrap="none" rtlCol="0" anchor="t">
            <a:spAutoFit/>
          </a:bodyPr>
          <a:lstStyle/>
          <a:p>
            <a:r>
              <a:rPr lang="zh-CN" altLang="en-US" dirty="0">
                <a:sym typeface="+mn-ea"/>
              </a:rPr>
              <a:t> 经验联合分布</a:t>
            </a:r>
          </a:p>
        </p:txBody>
      </p:sp>
      <p:graphicFrame>
        <p:nvGraphicFramePr>
          <p:cNvPr id="9" name="对象 8">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5" imgW="914400" imgH="215900" progId="Equation.KSEE3">
                  <p:embed/>
                </p:oleObj>
              </mc:Choice>
              <mc:Fallback>
                <p:oleObj r:id="rId5" imgW="914400" imgH="215900" progId="Equation.KSEE3">
                  <p:embed/>
                  <p:pic>
                    <p:nvPicPr>
                      <p:cNvPr id="9" name="对象 8">
                        <a:hlinkClick r:id="" action="ppaction://ole?verb=0"/>
                      </p:cNvPr>
                      <p:cNvPicPr/>
                      <p:nvPr/>
                    </p:nvPicPr>
                    <p:blipFill>
                      <a:blip r:embed="rId6"/>
                      <a:stretch>
                        <a:fillRect/>
                      </a:stretch>
                    </p:blipFill>
                    <p:spPr>
                      <a:xfrm>
                        <a:off x="5638800" y="3321050"/>
                        <a:ext cx="914400" cy="215900"/>
                      </a:xfrm>
                      <a:prstGeom prst="rect">
                        <a:avLst/>
                      </a:prstGeom>
                    </p:spPr>
                  </p:pic>
                </p:oleObj>
              </mc:Fallback>
            </mc:AlternateContent>
          </a:graphicData>
        </a:graphic>
      </p:graphicFrame>
      <p:pic>
        <p:nvPicPr>
          <p:cNvPr id="11" name="图片 10"/>
          <p:cNvPicPr>
            <a:picLocks noChangeAspect="1"/>
          </p:cNvPicPr>
          <p:nvPr/>
        </p:nvPicPr>
        <p:blipFill>
          <a:blip r:embed="rId7"/>
          <a:stretch>
            <a:fillRect/>
          </a:stretch>
        </p:blipFill>
        <p:spPr>
          <a:xfrm>
            <a:off x="3451860" y="2679963"/>
            <a:ext cx="4537075" cy="1501586"/>
          </a:xfrm>
          <a:prstGeom prst="rect">
            <a:avLst/>
          </a:prstGeom>
        </p:spPr>
      </p:pic>
      <p:pic>
        <p:nvPicPr>
          <p:cNvPr id="12" name="图片 11"/>
          <p:cNvPicPr>
            <a:picLocks noChangeAspect="1"/>
          </p:cNvPicPr>
          <p:nvPr/>
        </p:nvPicPr>
        <p:blipFill>
          <a:blip r:embed="rId8"/>
          <a:stretch>
            <a:fillRect/>
          </a:stretch>
        </p:blipFill>
        <p:spPr>
          <a:xfrm>
            <a:off x="2336800" y="4657725"/>
            <a:ext cx="6981825" cy="781050"/>
          </a:xfrm>
          <a:prstGeom prst="rect">
            <a:avLst/>
          </a:prstGeom>
        </p:spPr>
      </p:pic>
      <p:sp>
        <p:nvSpPr>
          <p:cNvPr id="13" name="文本框 12"/>
          <p:cNvSpPr txBox="1"/>
          <p:nvPr/>
        </p:nvSpPr>
        <p:spPr>
          <a:xfrm>
            <a:off x="1696720" y="5688965"/>
            <a:ext cx="640080" cy="368300"/>
          </a:xfrm>
          <a:prstGeom prst="rect">
            <a:avLst/>
          </a:prstGeom>
          <a:noFill/>
        </p:spPr>
        <p:txBody>
          <a:bodyPr wrap="none" rtlCol="0" anchor="t">
            <a:spAutoFit/>
          </a:bodyPr>
          <a:lstStyle/>
          <a:p>
            <a:r>
              <a:rPr lang="zh-CN" altLang="en-US"/>
              <a:t>因此</a:t>
            </a:r>
          </a:p>
        </p:txBody>
      </p:sp>
      <p:pic>
        <p:nvPicPr>
          <p:cNvPr id="17" name="图片 16"/>
          <p:cNvPicPr>
            <a:picLocks noChangeAspect="1"/>
          </p:cNvPicPr>
          <p:nvPr/>
        </p:nvPicPr>
        <p:blipFill>
          <a:blip r:embed="rId9"/>
          <a:stretch>
            <a:fillRect/>
          </a:stretch>
        </p:blipFill>
        <p:spPr>
          <a:xfrm>
            <a:off x="2674620" y="5688965"/>
            <a:ext cx="2010410" cy="615315"/>
          </a:xfrm>
          <a:prstGeom prst="rect">
            <a:avLst/>
          </a:prstGeom>
        </p:spPr>
      </p:pic>
      <p:cxnSp>
        <p:nvCxnSpPr>
          <p:cNvPr id="18" name="直接箭头连接符 17"/>
          <p:cNvCxnSpPr/>
          <p:nvPr/>
        </p:nvCxnSpPr>
        <p:spPr>
          <a:xfrm flipV="1">
            <a:off x="4990465" y="5984875"/>
            <a:ext cx="556260"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0"/>
          <a:stretch>
            <a:fillRect/>
          </a:stretch>
        </p:blipFill>
        <p:spPr>
          <a:xfrm>
            <a:off x="5760085" y="5848985"/>
            <a:ext cx="1085850" cy="295275"/>
          </a:xfrm>
          <a:prstGeom prst="rect">
            <a:avLst/>
          </a:prstGeom>
        </p:spPr>
      </p:pic>
      <p:pic>
        <p:nvPicPr>
          <p:cNvPr id="20" name="图片 19"/>
          <p:cNvPicPr>
            <a:picLocks noChangeAspect="1"/>
          </p:cNvPicPr>
          <p:nvPr/>
        </p:nvPicPr>
        <p:blipFill>
          <a:blip r:embed="rId11"/>
          <a:stretch>
            <a:fillRect/>
          </a:stretch>
        </p:blipFill>
        <p:spPr>
          <a:xfrm>
            <a:off x="6845935" y="5694680"/>
            <a:ext cx="3438525" cy="609600"/>
          </a:xfrm>
          <a:prstGeom prst="rect">
            <a:avLst/>
          </a:prstGeom>
        </p:spPr>
      </p:pic>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02653" y="4218253"/>
            <a:ext cx="1886213" cy="371527"/>
          </a:xfrm>
          <a:prstGeom prst="rect">
            <a:avLst/>
          </a:prstGeom>
        </p:spPr>
      </p:pic>
    </p:spTree>
  </p:cSld>
  <p:clrMapOvr>
    <a:masterClrMapping/>
  </p:clrMapOvr>
  <p:transition>
    <p:cover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en-US" altLang="zh-CN" sz="2800" b="1" dirty="0">
                <a:solidFill>
                  <a:srgbClr val="00B0F0"/>
                </a:solidFill>
                <a:latin typeface="微软雅黑" panose="020B0503020204020204" pitchFamily="34" charset="-122"/>
              </a:rPr>
              <a:t>COPOD</a:t>
            </a:r>
            <a:endParaRPr lang="zh-CN" altLang="en-US" sz="2800" b="1" dirty="0">
              <a:solidFill>
                <a:srgbClr val="00B0F0"/>
              </a:solidFill>
              <a:latin typeface="微软雅黑" panose="020B0503020204020204" pitchFamily="34" charset="-122"/>
            </a:endParaRPr>
          </a:p>
        </p:txBody>
      </p:sp>
      <p:sp>
        <p:nvSpPr>
          <p:cNvPr id="100" name="文本框 99"/>
          <p:cNvSpPr txBox="1"/>
          <p:nvPr/>
        </p:nvSpPr>
        <p:spPr>
          <a:xfrm>
            <a:off x="1143635" y="1265555"/>
            <a:ext cx="9538335" cy="5077460"/>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算法流程：</a:t>
            </a:r>
            <a:endParaRPr lang="en-US" altLang="zh-CN" dirty="0"/>
          </a:p>
          <a:p>
            <a:pPr algn="just">
              <a:lnSpc>
                <a:spcPct val="150000"/>
              </a:lnSpc>
              <a:buClrTx/>
              <a:buSzTx/>
            </a:pPr>
            <a:r>
              <a:rPr lang="zh-CN" altLang="en-US" dirty="0"/>
              <a:t>（</a:t>
            </a:r>
            <a:r>
              <a:rPr lang="en-US" altLang="zh-CN" dirty="0"/>
              <a:t>1</a:t>
            </a:r>
            <a:r>
              <a:rPr lang="zh-CN" altLang="en-US" dirty="0"/>
              <a:t>） 左尾累积经验分布函数：</a:t>
            </a:r>
            <a:endParaRPr lang="en-US" altLang="zh-CN" dirty="0"/>
          </a:p>
          <a:p>
            <a:pPr algn="just">
              <a:lnSpc>
                <a:spcPct val="150000"/>
              </a:lnSpc>
              <a:buClrTx/>
              <a:buSzTx/>
            </a:pPr>
            <a:r>
              <a:rPr lang="en-US" altLang="zh-CN" dirty="0"/>
              <a:t>          </a:t>
            </a:r>
            <a:r>
              <a:rPr lang="zh-CN" altLang="en-US" dirty="0"/>
              <a:t>右尾累积经验分布函数：</a:t>
            </a:r>
            <a:endParaRPr lang="en-US" altLang="zh-CN" dirty="0"/>
          </a:p>
          <a:p>
            <a:pPr algn="just">
              <a:lnSpc>
                <a:spcPct val="150000"/>
              </a:lnSpc>
              <a:buClrTx/>
              <a:buSzTx/>
            </a:pPr>
            <a:r>
              <a:rPr lang="en-US" altLang="zh-CN" dirty="0"/>
              <a:t>          </a:t>
            </a:r>
          </a:p>
          <a:p>
            <a:pPr algn="just">
              <a:lnSpc>
                <a:spcPct val="150000"/>
              </a:lnSpc>
              <a:buClrTx/>
              <a:buSzTx/>
            </a:pPr>
            <a:r>
              <a:rPr lang="zh-CN" altLang="en-US" dirty="0"/>
              <a:t>（</a:t>
            </a:r>
            <a:r>
              <a:rPr lang="en-US" altLang="zh-CN" dirty="0"/>
              <a:t>2</a:t>
            </a:r>
            <a:r>
              <a:rPr lang="zh-CN" altLang="en-US" dirty="0"/>
              <a:t>）对于每个观测值，计算</a:t>
            </a:r>
            <a:r>
              <a:rPr lang="en-US" altLang="zh-CN" dirty="0"/>
              <a:t>Xi</a:t>
            </a:r>
            <a:r>
              <a:rPr lang="zh-CN" altLang="en-US" dirty="0"/>
              <a:t>的尾部概率值</a:t>
            </a:r>
            <a:endParaRPr lang="en-US" altLang="zh-CN" dirty="0"/>
          </a:p>
          <a:p>
            <a:pPr algn="just">
              <a:lnSpc>
                <a:spcPct val="150000"/>
              </a:lnSpc>
              <a:buClrTx/>
              <a:buSzTx/>
            </a:pPr>
            <a:endParaRPr lang="en-US" altLang="zh-CN" dirty="0"/>
          </a:p>
          <a:p>
            <a:pPr algn="just">
              <a:lnSpc>
                <a:spcPct val="150000"/>
              </a:lnSpc>
              <a:buClrTx/>
              <a:buSzTx/>
            </a:pPr>
            <a:endParaRPr lang="en-US" altLang="zh-CN" dirty="0"/>
          </a:p>
          <a:p>
            <a:pPr algn="just">
              <a:lnSpc>
                <a:spcPct val="150000"/>
              </a:lnSpc>
              <a:buClrTx/>
              <a:buSzTx/>
            </a:pPr>
            <a:endParaRPr lang="en-US" altLang="zh-CN" dirty="0"/>
          </a:p>
          <a:p>
            <a:pPr algn="just">
              <a:lnSpc>
                <a:spcPct val="150000"/>
              </a:lnSpc>
              <a:buClrTx/>
              <a:buSzTx/>
            </a:pPr>
            <a:endParaRPr lang="en-US" altLang="zh-CN" dirty="0"/>
          </a:p>
          <a:p>
            <a:pPr algn="just">
              <a:lnSpc>
                <a:spcPct val="150000"/>
              </a:lnSpc>
              <a:buClrTx/>
              <a:buSzTx/>
            </a:pPr>
            <a:endParaRPr lang="en-US" altLang="zh-CN" dirty="0"/>
          </a:p>
          <a:p>
            <a:pPr algn="just">
              <a:lnSpc>
                <a:spcPct val="150000"/>
              </a:lnSpc>
              <a:buClrTx/>
              <a:buSzTx/>
            </a:pPr>
            <a:endParaRPr lang="zh-CN" altLang="en-US" dirty="0"/>
          </a:p>
          <a:p>
            <a:pPr algn="just">
              <a:lnSpc>
                <a:spcPct val="150000"/>
              </a:lnSpc>
              <a:buClrTx/>
              <a:buSzTx/>
            </a:pPr>
            <a:r>
              <a:rPr lang="zh-CN" altLang="en-US" dirty="0"/>
              <a:t>（</a:t>
            </a:r>
            <a:r>
              <a:rPr lang="en-US" altLang="zh-CN" dirty="0"/>
              <a:t>3</a:t>
            </a:r>
            <a:r>
              <a:rPr lang="zh-CN" altLang="en-US" dirty="0"/>
              <a:t>）对于每个观测值的尾部概率值取最大值，作为每个观测值的异常分数得分</a:t>
            </a:r>
            <a:endParaRPr lang="en-US" altLang="zh-CN" dirty="0"/>
          </a:p>
        </p:txBody>
      </p:sp>
      <p:pic>
        <p:nvPicPr>
          <p:cNvPr id="2" name="图片 1"/>
          <p:cNvPicPr>
            <a:picLocks noChangeAspect="1"/>
          </p:cNvPicPr>
          <p:nvPr/>
        </p:nvPicPr>
        <p:blipFill>
          <a:blip r:embed="rId3"/>
          <a:stretch>
            <a:fillRect/>
          </a:stretch>
        </p:blipFill>
        <p:spPr>
          <a:xfrm>
            <a:off x="4426902" y="1791017"/>
            <a:ext cx="2562225" cy="333375"/>
          </a:xfrm>
          <a:prstGeom prst="rect">
            <a:avLst/>
          </a:prstGeom>
        </p:spPr>
      </p:pic>
      <p:pic>
        <p:nvPicPr>
          <p:cNvPr id="4" name="图片 3"/>
          <p:cNvPicPr>
            <a:picLocks noChangeAspect="1"/>
          </p:cNvPicPr>
          <p:nvPr/>
        </p:nvPicPr>
        <p:blipFill>
          <a:blip r:embed="rId4"/>
          <a:stretch>
            <a:fillRect/>
          </a:stretch>
        </p:blipFill>
        <p:spPr>
          <a:xfrm>
            <a:off x="4426902" y="2250642"/>
            <a:ext cx="2800350" cy="295275"/>
          </a:xfrm>
          <a:prstGeom prst="rect">
            <a:avLst/>
          </a:prstGeom>
        </p:spPr>
      </p:pic>
      <p:pic>
        <p:nvPicPr>
          <p:cNvPr id="5" name="图片 4"/>
          <p:cNvPicPr>
            <a:picLocks noChangeAspect="1"/>
          </p:cNvPicPr>
          <p:nvPr/>
        </p:nvPicPr>
        <p:blipFill>
          <a:blip r:embed="rId5"/>
          <a:stretch>
            <a:fillRect/>
          </a:stretch>
        </p:blipFill>
        <p:spPr>
          <a:xfrm>
            <a:off x="3683000" y="3399790"/>
            <a:ext cx="4459605" cy="2319020"/>
          </a:xfrm>
          <a:prstGeom prst="rect">
            <a:avLst/>
          </a:prstGeom>
        </p:spPr>
      </p:pic>
      <p:pic>
        <p:nvPicPr>
          <p:cNvPr id="6" name="图片 5"/>
          <p:cNvPicPr>
            <a:picLocks noChangeAspect="1"/>
          </p:cNvPicPr>
          <p:nvPr/>
        </p:nvPicPr>
        <p:blipFill>
          <a:blip r:embed="rId6"/>
          <a:stretch>
            <a:fillRect/>
          </a:stretch>
        </p:blipFill>
        <p:spPr>
          <a:xfrm>
            <a:off x="4138612" y="6343233"/>
            <a:ext cx="3914775" cy="276225"/>
          </a:xfrm>
          <a:prstGeom prst="rect">
            <a:avLst/>
          </a:prstGeom>
        </p:spPr>
      </p:pic>
      <p:pic>
        <p:nvPicPr>
          <p:cNvPr id="7" name="图片 6"/>
          <p:cNvPicPr>
            <a:picLocks noChangeAspect="1"/>
          </p:cNvPicPr>
          <p:nvPr/>
        </p:nvPicPr>
        <p:blipFill>
          <a:blip r:embed="rId7"/>
          <a:stretch>
            <a:fillRect/>
          </a:stretch>
        </p:blipFill>
        <p:spPr>
          <a:xfrm>
            <a:off x="8746490" y="1828800"/>
            <a:ext cx="714375" cy="295275"/>
          </a:xfrm>
          <a:prstGeom prst="rect">
            <a:avLst/>
          </a:prstGeom>
        </p:spPr>
      </p:pic>
      <p:pic>
        <p:nvPicPr>
          <p:cNvPr id="8" name="图片 7"/>
          <p:cNvPicPr>
            <a:picLocks noChangeAspect="1"/>
          </p:cNvPicPr>
          <p:nvPr/>
        </p:nvPicPr>
        <p:blipFill>
          <a:blip r:embed="rId8"/>
          <a:stretch>
            <a:fillRect/>
          </a:stretch>
        </p:blipFill>
        <p:spPr>
          <a:xfrm>
            <a:off x="8746490" y="2317115"/>
            <a:ext cx="1057275" cy="228600"/>
          </a:xfrm>
          <a:prstGeom prst="rect">
            <a:avLst/>
          </a:prstGeom>
        </p:spPr>
      </p:pic>
      <p:pic>
        <p:nvPicPr>
          <p:cNvPr id="19" name="图片 18"/>
          <p:cNvPicPr>
            <a:picLocks noChangeAspect="1"/>
          </p:cNvPicPr>
          <p:nvPr/>
        </p:nvPicPr>
        <p:blipFill>
          <a:blip r:embed="rId9"/>
          <a:stretch>
            <a:fillRect/>
          </a:stretch>
        </p:blipFill>
        <p:spPr>
          <a:xfrm>
            <a:off x="8610600" y="5066665"/>
            <a:ext cx="1273810" cy="346710"/>
          </a:xfrm>
          <a:prstGeom prst="rect">
            <a:avLst/>
          </a:prstGeom>
        </p:spPr>
      </p:pic>
      <p:pic>
        <p:nvPicPr>
          <p:cNvPr id="10" name="图片 9"/>
          <p:cNvPicPr>
            <a:picLocks noChangeAspect="1"/>
          </p:cNvPicPr>
          <p:nvPr/>
        </p:nvPicPr>
        <p:blipFill>
          <a:blip r:embed="rId10"/>
          <a:stretch>
            <a:fillRect/>
          </a:stretch>
        </p:blipFill>
        <p:spPr>
          <a:xfrm>
            <a:off x="8596630" y="3399790"/>
            <a:ext cx="2771775" cy="809625"/>
          </a:xfrm>
          <a:prstGeom prst="rect">
            <a:avLst/>
          </a:prstGeom>
        </p:spPr>
      </p:pic>
    </p:spTree>
  </p:cSld>
  <p:clrMapOvr>
    <a:masterClrMapping/>
  </p:clrMapOvr>
  <p:transition>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3" name="图片 42" descr="微信截图_20180530114741副本.png"/>
          <p:cNvPicPr>
            <a:picLocks noChangeAspect="1"/>
          </p:cNvPicPr>
          <p:nvPr/>
        </p:nvPicPr>
        <p:blipFill>
          <a:blip r:embed="rId8"/>
          <a:stretch>
            <a:fillRect/>
          </a:stretch>
        </p:blipFill>
        <p:spPr>
          <a:xfrm>
            <a:off x="1198920" y="2991505"/>
            <a:ext cx="2748244" cy="2736000"/>
          </a:xfrm>
          <a:prstGeom prst="rect">
            <a:avLst/>
          </a:prstGeom>
        </p:spPr>
      </p:pic>
      <p:grpSp>
        <p:nvGrpSpPr>
          <p:cNvPr id="22" name="组合 21">
            <a:extLst>
              <a:ext uri="{FF2B5EF4-FFF2-40B4-BE49-F238E27FC236}">
                <a16:creationId xmlns:a16="http://schemas.microsoft.com/office/drawing/2014/main" id="{20E287C4-1C85-4BE6-8240-24C75999D9C3}"/>
              </a:ext>
            </a:extLst>
          </p:cNvPr>
          <p:cNvGrpSpPr/>
          <p:nvPr/>
        </p:nvGrpSpPr>
        <p:grpSpPr>
          <a:xfrm>
            <a:off x="5337767" y="2652740"/>
            <a:ext cx="5527747" cy="2448308"/>
            <a:chOff x="5337767" y="2652740"/>
            <a:chExt cx="5527747" cy="2448308"/>
          </a:xfrm>
        </p:grpSpPr>
        <p:grpSp>
          <p:nvGrpSpPr>
            <p:cNvPr id="23" name="组合 22">
              <a:extLst>
                <a:ext uri="{FF2B5EF4-FFF2-40B4-BE49-F238E27FC236}">
                  <a16:creationId xmlns:a16="http://schemas.microsoft.com/office/drawing/2014/main" id="{3FA8E7DF-449A-4B57-A914-EDA12E5D0918}"/>
                </a:ext>
              </a:extLst>
            </p:cNvPr>
            <p:cNvGrpSpPr/>
            <p:nvPr/>
          </p:nvGrpSpPr>
          <p:grpSpPr>
            <a:xfrm>
              <a:off x="7128573" y="2652740"/>
              <a:ext cx="3736941" cy="369332"/>
              <a:chOff x="7503267" y="2327662"/>
              <a:chExt cx="3736941" cy="369332"/>
            </a:xfrm>
          </p:grpSpPr>
          <p:sp>
            <p:nvSpPr>
              <p:cNvPr id="38" name="Freeform 7">
                <a:extLst>
                  <a:ext uri="{FF2B5EF4-FFF2-40B4-BE49-F238E27FC236}">
                    <a16:creationId xmlns:a16="http://schemas.microsoft.com/office/drawing/2014/main" id="{A120E1F1-8E51-41A1-8D02-F81D4DD28725}"/>
                  </a:ext>
                </a:extLst>
              </p:cNvPr>
              <p:cNvSpPr/>
              <p:nvPr/>
            </p:nvSpPr>
            <p:spPr bwMode="auto">
              <a:xfrm>
                <a:off x="7503267" y="2450217"/>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b="1" dirty="0"/>
              </a:p>
            </p:txBody>
          </p:sp>
          <p:sp>
            <p:nvSpPr>
              <p:cNvPr id="41" name="MH_SubTitle_1">
                <a:extLst>
                  <a:ext uri="{FF2B5EF4-FFF2-40B4-BE49-F238E27FC236}">
                    <a16:creationId xmlns:a16="http://schemas.microsoft.com/office/drawing/2014/main" id="{CBB0754B-02B6-4385-8153-DFB35D243373}"/>
                  </a:ext>
                </a:extLst>
              </p:cNvPr>
              <p:cNvSpPr txBox="1"/>
              <p:nvPr>
                <p:custDataLst>
                  <p:tags r:id="rId3"/>
                </p:custDataLst>
              </p:nvPr>
            </p:nvSpPr>
            <p:spPr>
              <a:xfrm>
                <a:off x="7775673" y="2327662"/>
                <a:ext cx="3464535"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异常检测概述</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FFC6446B-1C0B-4860-A280-0AAE4F3AB20E}"/>
                </a:ext>
              </a:extLst>
            </p:cNvPr>
            <p:cNvGrpSpPr/>
            <p:nvPr/>
          </p:nvGrpSpPr>
          <p:grpSpPr>
            <a:xfrm>
              <a:off x="6223594" y="3692228"/>
              <a:ext cx="3866029" cy="369332"/>
              <a:chOff x="6752869" y="3212103"/>
              <a:chExt cx="3866029" cy="369332"/>
            </a:xfrm>
          </p:grpSpPr>
          <p:sp>
            <p:nvSpPr>
              <p:cNvPr id="36" name="Freeform 7">
                <a:extLst>
                  <a:ext uri="{FF2B5EF4-FFF2-40B4-BE49-F238E27FC236}">
                    <a16:creationId xmlns:a16="http://schemas.microsoft.com/office/drawing/2014/main" id="{F31FD730-841A-4566-9117-7F9B7F3DA4DB}"/>
                  </a:ext>
                </a:extLst>
              </p:cNvPr>
              <p:cNvSpPr/>
              <p:nvPr/>
            </p:nvSpPr>
            <p:spPr bwMode="auto">
              <a:xfrm>
                <a:off x="6752869" y="3315654"/>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b="1">
                  <a:solidFill>
                    <a:srgbClr val="0097D3"/>
                  </a:solidFill>
                </a:endParaRPr>
              </a:p>
            </p:txBody>
          </p:sp>
          <p:sp>
            <p:nvSpPr>
              <p:cNvPr id="37" name="MH_SubTitle_1">
                <a:extLst>
                  <a:ext uri="{FF2B5EF4-FFF2-40B4-BE49-F238E27FC236}">
                    <a16:creationId xmlns:a16="http://schemas.microsoft.com/office/drawing/2014/main" id="{B52D1CB8-AADC-4894-A7A6-6B2196A3A393}"/>
                  </a:ext>
                </a:extLst>
              </p:cNvPr>
              <p:cNvSpPr txBox="1"/>
              <p:nvPr>
                <p:custDataLst>
                  <p:tags r:id="rId2"/>
                </p:custDataLst>
              </p:nvPr>
            </p:nvSpPr>
            <p:spPr>
              <a:xfrm>
                <a:off x="7031534" y="3212103"/>
                <a:ext cx="3587364"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异常检测算法</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a:extLst>
                <a:ext uri="{FF2B5EF4-FFF2-40B4-BE49-F238E27FC236}">
                  <a16:creationId xmlns:a16="http://schemas.microsoft.com/office/drawing/2014/main" id="{1091F78D-69AE-4B83-8882-04055214B17A}"/>
                </a:ext>
              </a:extLst>
            </p:cNvPr>
            <p:cNvGrpSpPr/>
            <p:nvPr/>
          </p:nvGrpSpPr>
          <p:grpSpPr>
            <a:xfrm>
              <a:off x="5337767" y="4731716"/>
              <a:ext cx="3846878" cy="369332"/>
              <a:chOff x="5722477" y="4044838"/>
              <a:chExt cx="3846878" cy="369332"/>
            </a:xfrm>
          </p:grpSpPr>
          <p:sp>
            <p:nvSpPr>
              <p:cNvPr id="26" name="Freeform 7">
                <a:extLst>
                  <a:ext uri="{FF2B5EF4-FFF2-40B4-BE49-F238E27FC236}">
                    <a16:creationId xmlns:a16="http://schemas.microsoft.com/office/drawing/2014/main" id="{248C5C9B-0E4E-4CC9-8A22-EB7F2CF7F978}"/>
                  </a:ext>
                </a:extLst>
              </p:cNvPr>
              <p:cNvSpPr/>
              <p:nvPr/>
            </p:nvSpPr>
            <p:spPr bwMode="auto">
              <a:xfrm>
                <a:off x="5722477" y="412564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97D3"/>
              </a:solidFill>
              <a:ln w="0">
                <a:noFill/>
                <a:prstDash val="solid"/>
                <a:round/>
              </a:ln>
            </p:spPr>
            <p:txBody>
              <a:bodyPr vert="horz" wrap="square" lIns="128573" tIns="64286" rIns="128573" bIns="64286" numCol="1" anchor="t" anchorCtr="0" compatLnSpc="1"/>
              <a:lstStyle/>
              <a:p>
                <a:endParaRPr lang="zh-CN" altLang="en-US" sz="2000" dirty="0"/>
              </a:p>
            </p:txBody>
          </p:sp>
          <p:sp>
            <p:nvSpPr>
              <p:cNvPr id="27" name="MH_SubTitle_1">
                <a:extLst>
                  <a:ext uri="{FF2B5EF4-FFF2-40B4-BE49-F238E27FC236}">
                    <a16:creationId xmlns:a16="http://schemas.microsoft.com/office/drawing/2014/main" id="{4C80A5C3-BF65-48CF-9CC8-0A0A9F7DCB02}"/>
                  </a:ext>
                </a:extLst>
              </p:cNvPr>
              <p:cNvSpPr txBox="1"/>
              <p:nvPr>
                <p:custDataLst>
                  <p:tags r:id="rId1"/>
                </p:custDataLst>
              </p:nvPr>
            </p:nvSpPr>
            <p:spPr>
              <a:xfrm>
                <a:off x="5981991" y="4044838"/>
                <a:ext cx="3587364" cy="369332"/>
              </a:xfrm>
              <a:prstGeom prst="rect">
                <a:avLst/>
              </a:prstGeom>
              <a:noFill/>
            </p:spPr>
            <p:txBody>
              <a:bodyPr wrap="square" lIns="0" tIns="0" rIns="0" bIns="0" anchor="t" anchorCtr="0">
                <a:spAutoFit/>
              </a:bodyPr>
              <a:lstStyle/>
              <a:p>
                <a:r>
                  <a:rPr lang="zh-CN" altLang="en-US" sz="2400" b="1" dirty="0">
                    <a:solidFill>
                      <a:srgbClr val="0097D3"/>
                    </a:solidFill>
                    <a:latin typeface="Arial" panose="020B0604020202020204" pitchFamily="34" charset="0"/>
                    <a:ea typeface="微软雅黑" panose="020B0503020204020204" pitchFamily="34" charset="-122"/>
                    <a:sym typeface="Arial" panose="020B0604020202020204" pitchFamily="34" charset="0"/>
                  </a:rPr>
                  <a:t>案例分享</a:t>
                </a:r>
                <a:endParaRPr lang="en-US" altLang="zh-CN" sz="2400" b="1" dirty="0">
                  <a:solidFill>
                    <a:srgbClr val="0097D3"/>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35256174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案例一</a:t>
            </a:r>
          </a:p>
        </p:txBody>
      </p:sp>
      <p:sp>
        <p:nvSpPr>
          <p:cNvPr id="100" name="文本框 99"/>
          <p:cNvSpPr txBox="1"/>
          <p:nvPr/>
        </p:nvSpPr>
        <p:spPr>
          <a:xfrm>
            <a:off x="1133475" y="1081000"/>
            <a:ext cx="9538335" cy="45653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生成数据</a:t>
            </a:r>
            <a:endParaRPr lang="en-US" altLang="zh-CN" dirty="0"/>
          </a:p>
        </p:txBody>
      </p:sp>
      <p:pic>
        <p:nvPicPr>
          <p:cNvPr id="5" name="图片 4"/>
          <p:cNvPicPr>
            <a:picLocks noChangeAspect="1"/>
          </p:cNvPicPr>
          <p:nvPr/>
        </p:nvPicPr>
        <p:blipFill>
          <a:blip r:embed="rId3"/>
          <a:stretch>
            <a:fillRect/>
          </a:stretch>
        </p:blipFill>
        <p:spPr>
          <a:xfrm>
            <a:off x="1250301" y="1691611"/>
            <a:ext cx="4187344" cy="3439190"/>
          </a:xfrm>
          <a:prstGeom prst="rect">
            <a:avLst/>
          </a:prstGeom>
        </p:spPr>
      </p:pic>
      <p:sp>
        <p:nvSpPr>
          <p:cNvPr id="7" name="文本框 6"/>
          <p:cNvSpPr txBox="1"/>
          <p:nvPr/>
        </p:nvSpPr>
        <p:spPr>
          <a:xfrm>
            <a:off x="2399093" y="5466080"/>
            <a:ext cx="1889760" cy="738664"/>
          </a:xfrm>
          <a:prstGeom prst="rect">
            <a:avLst/>
          </a:prstGeom>
          <a:noFill/>
        </p:spPr>
        <p:txBody>
          <a:bodyPr wrap="square" rtlCol="0">
            <a:spAutoFit/>
          </a:bodyPr>
          <a:lstStyle/>
          <a:p>
            <a:pPr algn="ctr"/>
            <a:r>
              <a:rPr lang="en-US" altLang="zh-CN" sz="1400" dirty="0">
                <a:latin typeface="+mn-ea"/>
              </a:rPr>
              <a:t>LOF</a:t>
            </a:r>
          </a:p>
          <a:p>
            <a:r>
              <a:rPr lang="en-US" altLang="zh-CN" sz="1400" dirty="0">
                <a:latin typeface="+mn-ea"/>
              </a:rPr>
              <a:t>Train AUC</a:t>
            </a:r>
            <a:r>
              <a:rPr lang="zh-CN" altLang="en-US" sz="1400" dirty="0">
                <a:latin typeface="+mn-ea"/>
              </a:rPr>
              <a:t>：</a:t>
            </a:r>
            <a:r>
              <a:rPr lang="en-US" altLang="zh-CN" sz="1400" dirty="0">
                <a:latin typeface="+mn-ea"/>
              </a:rPr>
              <a:t>0.9633</a:t>
            </a:r>
          </a:p>
          <a:p>
            <a:r>
              <a:rPr lang="en-US" altLang="zh-CN" sz="1400" dirty="0">
                <a:latin typeface="+mn-ea"/>
              </a:rPr>
              <a:t>Test  AUC</a:t>
            </a:r>
            <a:r>
              <a:rPr lang="zh-CN" altLang="en-US" sz="1400" dirty="0">
                <a:latin typeface="+mn-ea"/>
              </a:rPr>
              <a:t>：</a:t>
            </a:r>
            <a:r>
              <a:rPr lang="en-US" altLang="zh-CN" sz="1400" dirty="0">
                <a:latin typeface="+mn-ea"/>
              </a:rPr>
              <a:t>0.9233</a:t>
            </a:r>
            <a:endParaRPr lang="zh-CN" altLang="en-US" sz="1400" dirty="0">
              <a:latin typeface="+mn-ea"/>
            </a:endParaRPr>
          </a:p>
        </p:txBody>
      </p:sp>
      <p:pic>
        <p:nvPicPr>
          <p:cNvPr id="9" name="图片 8"/>
          <p:cNvPicPr>
            <a:picLocks noChangeAspect="1"/>
          </p:cNvPicPr>
          <p:nvPr/>
        </p:nvPicPr>
        <p:blipFill>
          <a:blip r:embed="rId4"/>
          <a:stretch>
            <a:fillRect/>
          </a:stretch>
        </p:blipFill>
        <p:spPr>
          <a:xfrm>
            <a:off x="6538267" y="1669616"/>
            <a:ext cx="4133543" cy="3461185"/>
          </a:xfrm>
          <a:prstGeom prst="rect">
            <a:avLst/>
          </a:prstGeom>
        </p:spPr>
      </p:pic>
      <p:sp>
        <p:nvSpPr>
          <p:cNvPr id="12" name="文本框 11"/>
          <p:cNvSpPr txBox="1"/>
          <p:nvPr/>
        </p:nvSpPr>
        <p:spPr>
          <a:xfrm>
            <a:off x="7660158" y="5466080"/>
            <a:ext cx="1889760" cy="738664"/>
          </a:xfrm>
          <a:prstGeom prst="rect">
            <a:avLst/>
          </a:prstGeom>
          <a:noFill/>
        </p:spPr>
        <p:txBody>
          <a:bodyPr wrap="square" rtlCol="0">
            <a:spAutoFit/>
          </a:bodyPr>
          <a:lstStyle/>
          <a:p>
            <a:pPr algn="ctr"/>
            <a:r>
              <a:rPr lang="en-US" altLang="zh-CN" sz="1400" dirty="0">
                <a:latin typeface="+mn-ea"/>
              </a:rPr>
              <a:t>COPOD</a:t>
            </a:r>
          </a:p>
          <a:p>
            <a:r>
              <a:rPr lang="en-US" altLang="zh-CN" sz="1400" dirty="0">
                <a:latin typeface="+mn-ea"/>
              </a:rPr>
              <a:t>Train AUC</a:t>
            </a:r>
            <a:r>
              <a:rPr lang="zh-CN" altLang="en-US" sz="1400" dirty="0">
                <a:latin typeface="+mn-ea"/>
              </a:rPr>
              <a:t>：</a:t>
            </a:r>
            <a:r>
              <a:rPr lang="en-US" altLang="zh-CN" sz="1400" dirty="0">
                <a:latin typeface="+mn-ea"/>
              </a:rPr>
              <a:t>0.9906</a:t>
            </a:r>
          </a:p>
          <a:p>
            <a:r>
              <a:rPr lang="en-US" altLang="zh-CN" sz="1400" dirty="0">
                <a:latin typeface="+mn-ea"/>
              </a:rPr>
              <a:t>Test  AUC</a:t>
            </a:r>
            <a:r>
              <a:rPr lang="zh-CN" altLang="en-US" sz="1400" dirty="0">
                <a:latin typeface="+mn-ea"/>
              </a:rPr>
              <a:t>：</a:t>
            </a:r>
            <a:r>
              <a:rPr lang="en-US" altLang="zh-CN" sz="1400" dirty="0">
                <a:latin typeface="+mn-ea"/>
              </a:rPr>
              <a:t>1</a:t>
            </a:r>
            <a:endParaRPr lang="zh-CN" altLang="en-US" sz="1400" dirty="0">
              <a:latin typeface="+mn-ea"/>
            </a:endParaRPr>
          </a:p>
        </p:txBody>
      </p:sp>
    </p:spTree>
    <p:extLst>
      <p:ext uri="{BB962C8B-B14F-4D97-AF65-F5344CB8AC3E}">
        <p14:creationId xmlns:p14="http://schemas.microsoft.com/office/powerpoint/2010/main" val="2002197650"/>
      </p:ext>
    </p:extLst>
  </p:cSld>
  <p:clrMapOvr>
    <a:masterClrMapping/>
  </p:clrMapOvr>
  <p:transition>
    <p:cover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
          <p:cNvSpPr txBox="1"/>
          <p:nvPr/>
        </p:nvSpPr>
        <p:spPr>
          <a:xfrm>
            <a:off x="1895053" y="279515"/>
            <a:ext cx="8412729" cy="521970"/>
          </a:xfrm>
          <a:prstGeom prst="rect">
            <a:avLst/>
          </a:prstGeom>
          <a:noFill/>
          <a:effectLst/>
        </p:spPr>
        <p:txBody>
          <a:bodyPr wrap="square" rtlCol="0">
            <a:spAutoFit/>
          </a:bodyPr>
          <a:lstStyle/>
          <a:p>
            <a:r>
              <a:rPr lang="zh-CN" altLang="en-US" sz="2800" b="1" dirty="0">
                <a:solidFill>
                  <a:srgbClr val="00B0F0"/>
                </a:solidFill>
                <a:latin typeface="微软雅黑" panose="020B0503020204020204" pitchFamily="34" charset="-122"/>
              </a:rPr>
              <a:t>案例二</a:t>
            </a:r>
          </a:p>
        </p:txBody>
      </p:sp>
      <p:sp>
        <p:nvSpPr>
          <p:cNvPr id="100" name="文本框 99"/>
          <p:cNvSpPr txBox="1"/>
          <p:nvPr/>
        </p:nvSpPr>
        <p:spPr>
          <a:xfrm>
            <a:off x="1133475" y="1081000"/>
            <a:ext cx="9538335" cy="456535"/>
          </a:xfrm>
          <a:prstGeom prst="rect">
            <a:avLst/>
          </a:prstGeom>
          <a:noFill/>
          <a:ln w="9525">
            <a:noFill/>
          </a:ln>
        </p:spPr>
        <p:txBody>
          <a:bodyPr wrap="square">
            <a:spAutoFit/>
          </a:bodyPr>
          <a:lstStyle/>
          <a:p>
            <a:pPr marL="285750" indent="-285750" algn="just">
              <a:lnSpc>
                <a:spcPct val="150000"/>
              </a:lnSpc>
              <a:buClrTx/>
              <a:buSzTx/>
              <a:buFont typeface="Wingdings" panose="05000000000000000000" pitchFamily="2" charset="2"/>
              <a:buChar char="Ø"/>
            </a:pPr>
            <a:r>
              <a:rPr lang="zh-CN" altLang="en-US" dirty="0"/>
              <a:t>真实数据</a:t>
            </a:r>
            <a:r>
              <a:rPr lang="en-US" altLang="zh-CN" dirty="0"/>
              <a:t>-</a:t>
            </a:r>
            <a:r>
              <a:rPr lang="zh-CN" altLang="en-US" dirty="0"/>
              <a:t>人民网</a:t>
            </a:r>
            <a:endParaRPr lang="en-US" altLang="zh-CN" dirty="0"/>
          </a:p>
        </p:txBody>
      </p:sp>
      <p:sp>
        <p:nvSpPr>
          <p:cNvPr id="7" name="文本框 6"/>
          <p:cNvSpPr txBox="1"/>
          <p:nvPr/>
        </p:nvSpPr>
        <p:spPr>
          <a:xfrm>
            <a:off x="2420199" y="5608320"/>
            <a:ext cx="1889760" cy="738664"/>
          </a:xfrm>
          <a:prstGeom prst="rect">
            <a:avLst/>
          </a:prstGeom>
          <a:noFill/>
        </p:spPr>
        <p:txBody>
          <a:bodyPr wrap="square" rtlCol="0">
            <a:spAutoFit/>
          </a:bodyPr>
          <a:lstStyle/>
          <a:p>
            <a:pPr algn="ctr"/>
            <a:r>
              <a:rPr lang="en-US" altLang="zh-CN" sz="1400" dirty="0">
                <a:latin typeface="+mn-ea"/>
              </a:rPr>
              <a:t>LOF</a:t>
            </a:r>
          </a:p>
          <a:p>
            <a:r>
              <a:rPr lang="en-US" altLang="zh-CN" sz="1400" dirty="0">
                <a:latin typeface="+mn-ea"/>
              </a:rPr>
              <a:t>Train AUC</a:t>
            </a:r>
            <a:r>
              <a:rPr lang="zh-CN" altLang="en-US" sz="1400" dirty="0">
                <a:latin typeface="+mn-ea"/>
              </a:rPr>
              <a:t>：</a:t>
            </a:r>
            <a:r>
              <a:rPr lang="en-US" altLang="zh-CN" sz="1400" dirty="0">
                <a:latin typeface="+mn-ea"/>
              </a:rPr>
              <a:t>0.557</a:t>
            </a:r>
          </a:p>
          <a:p>
            <a:r>
              <a:rPr lang="en-US" altLang="zh-CN" sz="1400" dirty="0">
                <a:latin typeface="+mn-ea"/>
              </a:rPr>
              <a:t>Test  AUC</a:t>
            </a:r>
            <a:r>
              <a:rPr lang="zh-CN" altLang="en-US" sz="1400" dirty="0">
                <a:latin typeface="+mn-ea"/>
              </a:rPr>
              <a:t>：</a:t>
            </a:r>
            <a:r>
              <a:rPr lang="en-US" altLang="zh-CN" sz="1400" dirty="0">
                <a:latin typeface="+mn-ea"/>
              </a:rPr>
              <a:t>0.5738</a:t>
            </a:r>
            <a:endParaRPr lang="zh-CN" altLang="en-US" sz="1400" dirty="0">
              <a:latin typeface="+mn-ea"/>
            </a:endParaRPr>
          </a:p>
        </p:txBody>
      </p:sp>
      <p:pic>
        <p:nvPicPr>
          <p:cNvPr id="2" name="图片 1"/>
          <p:cNvPicPr>
            <a:picLocks noChangeAspect="1"/>
          </p:cNvPicPr>
          <p:nvPr/>
        </p:nvPicPr>
        <p:blipFill>
          <a:blip r:embed="rId3"/>
          <a:stretch>
            <a:fillRect/>
          </a:stretch>
        </p:blipFill>
        <p:spPr>
          <a:xfrm>
            <a:off x="1133475" y="1600182"/>
            <a:ext cx="4463209" cy="3715185"/>
          </a:xfrm>
          <a:prstGeom prst="rect">
            <a:avLst/>
          </a:prstGeom>
        </p:spPr>
      </p:pic>
      <p:pic>
        <p:nvPicPr>
          <p:cNvPr id="3" name="图片 2"/>
          <p:cNvPicPr>
            <a:picLocks noChangeAspect="1"/>
          </p:cNvPicPr>
          <p:nvPr/>
        </p:nvPicPr>
        <p:blipFill>
          <a:blip r:embed="rId4"/>
          <a:stretch>
            <a:fillRect/>
          </a:stretch>
        </p:blipFill>
        <p:spPr>
          <a:xfrm>
            <a:off x="6402197" y="1537535"/>
            <a:ext cx="4405682" cy="3700278"/>
          </a:xfrm>
          <a:prstGeom prst="rect">
            <a:avLst/>
          </a:prstGeom>
        </p:spPr>
      </p:pic>
      <p:sp>
        <p:nvSpPr>
          <p:cNvPr id="11" name="文本框 10"/>
          <p:cNvSpPr txBox="1"/>
          <p:nvPr/>
        </p:nvSpPr>
        <p:spPr>
          <a:xfrm>
            <a:off x="7660158" y="5608320"/>
            <a:ext cx="1889760" cy="738664"/>
          </a:xfrm>
          <a:prstGeom prst="rect">
            <a:avLst/>
          </a:prstGeom>
          <a:noFill/>
        </p:spPr>
        <p:txBody>
          <a:bodyPr wrap="square" rtlCol="0">
            <a:spAutoFit/>
          </a:bodyPr>
          <a:lstStyle/>
          <a:p>
            <a:pPr algn="ctr"/>
            <a:r>
              <a:rPr lang="en-US" altLang="zh-CN" sz="1400" dirty="0">
                <a:latin typeface="+mn-ea"/>
              </a:rPr>
              <a:t>COPOD</a:t>
            </a:r>
          </a:p>
          <a:p>
            <a:r>
              <a:rPr lang="en-US" altLang="zh-CN" sz="1400" dirty="0">
                <a:latin typeface="+mn-ea"/>
              </a:rPr>
              <a:t>Train AUC</a:t>
            </a:r>
            <a:r>
              <a:rPr lang="zh-CN" altLang="en-US" sz="1400" dirty="0">
                <a:latin typeface="+mn-ea"/>
              </a:rPr>
              <a:t>：</a:t>
            </a:r>
            <a:r>
              <a:rPr lang="en-US" altLang="zh-CN" sz="1400" dirty="0">
                <a:latin typeface="+mn-ea"/>
              </a:rPr>
              <a:t>0.9172</a:t>
            </a:r>
          </a:p>
          <a:p>
            <a:r>
              <a:rPr lang="en-US" altLang="zh-CN" sz="1400" dirty="0">
                <a:latin typeface="+mn-ea"/>
              </a:rPr>
              <a:t>Test  AUC</a:t>
            </a:r>
            <a:r>
              <a:rPr lang="zh-CN" altLang="en-US" sz="1400" dirty="0">
                <a:latin typeface="+mn-ea"/>
              </a:rPr>
              <a:t>：</a:t>
            </a:r>
            <a:r>
              <a:rPr lang="en-US" altLang="zh-CN" sz="1400" dirty="0">
                <a:latin typeface="+mn-ea"/>
              </a:rPr>
              <a:t>0.9052</a:t>
            </a:r>
            <a:endParaRPr lang="zh-CN" altLang="en-US" sz="1400" dirty="0">
              <a:latin typeface="+mn-ea"/>
            </a:endParaRPr>
          </a:p>
        </p:txBody>
      </p:sp>
    </p:spTree>
    <p:extLst>
      <p:ext uri="{BB962C8B-B14F-4D97-AF65-F5344CB8AC3E}">
        <p14:creationId xmlns:p14="http://schemas.microsoft.com/office/powerpoint/2010/main" val="1487971289"/>
      </p:ext>
    </p:extLst>
  </p:cSld>
  <p:clrMapOvr>
    <a:masterClrMapping/>
  </p:clrMapOvr>
  <p:transition>
    <p:cover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4076264"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案例三：识别洗钱客户</a:t>
            </a:r>
          </a:p>
        </p:txBody>
      </p:sp>
      <p:sp>
        <p:nvSpPr>
          <p:cNvPr id="4" name="文本框 3">
            <a:extLst>
              <a:ext uri="{FF2B5EF4-FFF2-40B4-BE49-F238E27FC236}">
                <a16:creationId xmlns:a16="http://schemas.microsoft.com/office/drawing/2014/main" id="{00B043DD-8D2D-40E3-B87E-C42D7CB19155}"/>
              </a:ext>
            </a:extLst>
          </p:cNvPr>
          <p:cNvSpPr txBox="1"/>
          <p:nvPr/>
        </p:nvSpPr>
        <p:spPr>
          <a:xfrm>
            <a:off x="1040906" y="1233994"/>
            <a:ext cx="2021889" cy="369332"/>
          </a:xfrm>
          <a:prstGeom prst="rect">
            <a:avLst/>
          </a:prstGeom>
          <a:noFill/>
        </p:spPr>
        <p:txBody>
          <a:bodyPr wrap="square">
            <a:spAutoFit/>
          </a:bodyPr>
          <a:lstStyle/>
          <a:p>
            <a:pPr marL="285750" indent="-285750">
              <a:buFont typeface="Wingdings" panose="05000000000000000000" pitchFamily="2" charset="2"/>
              <a:buChar char="Ø"/>
            </a:pPr>
            <a:r>
              <a:rPr lang="zh-CN" altLang="zh-CN" sz="1800" b="1" dirty="0">
                <a:effectLst/>
                <a:ea typeface="微软雅黑" panose="020B0503020204020204" pitchFamily="34" charset="-122"/>
                <a:cs typeface="Times New Roman" panose="02020603050405020304" pitchFamily="18" charset="0"/>
              </a:rPr>
              <a:t>建模目标</a:t>
            </a:r>
            <a:endParaRPr lang="zh-CN" altLang="en-US" b="1" dirty="0"/>
          </a:p>
        </p:txBody>
      </p:sp>
      <p:sp>
        <p:nvSpPr>
          <p:cNvPr id="6" name="文本框 5">
            <a:extLst>
              <a:ext uri="{FF2B5EF4-FFF2-40B4-BE49-F238E27FC236}">
                <a16:creationId xmlns:a16="http://schemas.microsoft.com/office/drawing/2014/main" id="{2C04192C-7689-4944-B29C-AA9C9DF7C124}"/>
              </a:ext>
            </a:extLst>
          </p:cNvPr>
          <p:cNvSpPr txBox="1"/>
          <p:nvPr/>
        </p:nvSpPr>
        <p:spPr>
          <a:xfrm>
            <a:off x="1271725" y="1675310"/>
            <a:ext cx="9931893" cy="1450975"/>
          </a:xfrm>
          <a:prstGeom prst="rect">
            <a:avLst/>
          </a:prstGeom>
          <a:noFill/>
        </p:spPr>
        <p:txBody>
          <a:bodyPr wrap="square">
            <a:spAutoFit/>
          </a:bodyPr>
          <a:lstStyle>
            <a:defPPr>
              <a:defRPr lang="zh-CN"/>
            </a:defPPr>
            <a:lvl1pPr algn="just">
              <a:lnSpc>
                <a:spcPct val="125000"/>
              </a:lnSpc>
              <a:defRPr kern="100">
                <a:effectLst/>
                <a:latin typeface="等线" panose="02010600030101010101" pitchFamily="2" charset="-122"/>
                <a:ea typeface="微软雅黑" panose="020B0503020204020204" pitchFamily="34" charset="-122"/>
                <a:cs typeface="Times New Roman" panose="02020603050405020304" pitchFamily="18" charset="0"/>
              </a:defRPr>
            </a:lvl1pPr>
          </a:lstStyle>
          <a:p>
            <a:r>
              <a:rPr lang="zh-CN" altLang="en-US" dirty="0"/>
              <a:t>该问题</a:t>
            </a:r>
            <a:r>
              <a:rPr lang="zh-CN" altLang="zh-CN" dirty="0"/>
              <a:t>旨在提升对于无监督</a:t>
            </a:r>
            <a:r>
              <a:rPr lang="en-US" altLang="zh-CN" dirty="0"/>
              <a:t>/</a:t>
            </a:r>
            <a:r>
              <a:rPr lang="zh-CN" altLang="zh-CN" dirty="0"/>
              <a:t>半监督学习算法的运用能力和特征提取的技巧。建模的目标就是通过充分挖掘对公客户开户时提供的</a:t>
            </a:r>
            <a:r>
              <a:rPr lang="en-US" altLang="zh-CN" b="1" dirty="0"/>
              <a:t>29</a:t>
            </a:r>
            <a:r>
              <a:rPr lang="zh-CN" altLang="zh-CN" b="1" dirty="0"/>
              <a:t>要素信息</a:t>
            </a:r>
            <a:r>
              <a:rPr lang="zh-CN" altLang="zh-CN" dirty="0"/>
              <a:t>，在</a:t>
            </a:r>
            <a:r>
              <a:rPr lang="zh-CN" altLang="zh-CN" b="1" dirty="0"/>
              <a:t>无好坏标签</a:t>
            </a:r>
            <a:r>
              <a:rPr lang="zh-CN" altLang="zh-CN" dirty="0"/>
              <a:t>的情况下，识别出客户</a:t>
            </a:r>
            <a:r>
              <a:rPr lang="zh-CN" altLang="zh-CN" b="1" dirty="0"/>
              <a:t>是否异常</a:t>
            </a:r>
            <a:r>
              <a:rPr lang="zh-CN" altLang="zh-CN" dirty="0"/>
              <a:t>。这里异常是指具有</a:t>
            </a:r>
            <a:r>
              <a:rPr lang="zh-CN" altLang="zh-CN" b="1" dirty="0"/>
              <a:t>洗钱嫌疑</a:t>
            </a:r>
            <a:r>
              <a:rPr lang="zh-CN" altLang="zh-CN" dirty="0"/>
              <a:t>，例如在表现期内出现与洗钱相关的违法犯罪行为或者被行内反洗钱专家和人工规则识别为洗钱客户的情况。</a:t>
            </a:r>
          </a:p>
        </p:txBody>
      </p:sp>
      <p:sp>
        <p:nvSpPr>
          <p:cNvPr id="8" name="文本框 7">
            <a:extLst>
              <a:ext uri="{FF2B5EF4-FFF2-40B4-BE49-F238E27FC236}">
                <a16:creationId xmlns:a16="http://schemas.microsoft.com/office/drawing/2014/main" id="{2BA9A25F-4162-4CB0-9FC7-BE1A6D1BFEB4}"/>
              </a:ext>
            </a:extLst>
          </p:cNvPr>
          <p:cNvSpPr txBox="1"/>
          <p:nvPr/>
        </p:nvSpPr>
        <p:spPr>
          <a:xfrm>
            <a:off x="1040906" y="3273604"/>
            <a:ext cx="2021889" cy="369332"/>
          </a:xfrm>
          <a:prstGeom prst="rect">
            <a:avLst/>
          </a:prstGeom>
          <a:noFill/>
        </p:spPr>
        <p:txBody>
          <a:bodyPr wrap="square">
            <a:spAutoFit/>
          </a:bodyPr>
          <a:lstStyle/>
          <a:p>
            <a:pPr marL="285750" indent="-285750">
              <a:buFont typeface="Wingdings" panose="05000000000000000000" pitchFamily="2" charset="2"/>
              <a:buChar char="Ø"/>
            </a:pPr>
            <a:r>
              <a:rPr lang="zh-CN" altLang="zh-CN" sz="1800" b="1" dirty="0">
                <a:effectLst/>
                <a:ea typeface="微软雅黑" panose="020B0503020204020204" pitchFamily="34" charset="-122"/>
                <a:cs typeface="Times New Roman" panose="02020603050405020304" pitchFamily="18" charset="0"/>
              </a:rPr>
              <a:t>数据简介</a:t>
            </a:r>
            <a:endParaRPr lang="zh-CN" altLang="en-US" b="1" dirty="0"/>
          </a:p>
        </p:txBody>
      </p:sp>
      <p:sp>
        <p:nvSpPr>
          <p:cNvPr id="10" name="文本框 9">
            <a:extLst>
              <a:ext uri="{FF2B5EF4-FFF2-40B4-BE49-F238E27FC236}">
                <a16:creationId xmlns:a16="http://schemas.microsoft.com/office/drawing/2014/main" id="{5A890728-1A49-416F-8E57-6ACBA54FFB88}"/>
              </a:ext>
            </a:extLst>
          </p:cNvPr>
          <p:cNvSpPr txBox="1"/>
          <p:nvPr/>
        </p:nvSpPr>
        <p:spPr>
          <a:xfrm>
            <a:off x="1271725" y="3762945"/>
            <a:ext cx="9931893" cy="1450975"/>
          </a:xfrm>
          <a:prstGeom prst="rect">
            <a:avLst/>
          </a:prstGeom>
          <a:noFill/>
        </p:spPr>
        <p:txBody>
          <a:bodyPr wrap="square">
            <a:spAutoFit/>
          </a:bodyPr>
          <a:lstStyle/>
          <a:p>
            <a:pPr algn="just">
              <a:lnSpc>
                <a:spcPct val="125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数据集由两类客户组成，一类客户为新开户并且在表现期内正常的公司类客户，另一类客户则为在表现期内异常的公司类客户，即模型需要识别的异常客户。</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变量由对公客户类型代码、客户名称、住所和经营范围等</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29</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要素组成，并已进行脱敏和初步衍生，</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Y</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标签为在表现期内经业务规则判定的好坏标志。</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B6128D3-B23F-4352-B610-CFAB7CCF0B7D}"/>
              </a:ext>
            </a:extLst>
          </p:cNvPr>
          <p:cNvSpPr txBox="1"/>
          <p:nvPr/>
        </p:nvSpPr>
        <p:spPr>
          <a:xfrm>
            <a:off x="1040906" y="5417948"/>
            <a:ext cx="2021889"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dirty="0">
                <a:effectLst/>
                <a:ea typeface="微软雅黑" panose="020B0503020204020204" pitchFamily="34" charset="-122"/>
                <a:cs typeface="Times New Roman" panose="02020603050405020304" pitchFamily="18" charset="0"/>
              </a:rPr>
              <a:t>评价指标</a:t>
            </a:r>
            <a:endParaRPr lang="zh-CN" altLang="en-US" b="1" dirty="0"/>
          </a:p>
        </p:txBody>
      </p:sp>
      <p:sp>
        <p:nvSpPr>
          <p:cNvPr id="15" name="文本框 14">
            <a:extLst>
              <a:ext uri="{FF2B5EF4-FFF2-40B4-BE49-F238E27FC236}">
                <a16:creationId xmlns:a16="http://schemas.microsoft.com/office/drawing/2014/main" id="{9BED7E49-DA2F-4C98-818C-FEF5F5E4F0E0}"/>
              </a:ext>
            </a:extLst>
          </p:cNvPr>
          <p:cNvSpPr txBox="1"/>
          <p:nvPr/>
        </p:nvSpPr>
        <p:spPr>
          <a:xfrm>
            <a:off x="1333870" y="5978802"/>
            <a:ext cx="3797423" cy="406971"/>
          </a:xfrm>
          <a:prstGeom prst="rect">
            <a:avLst/>
          </a:prstGeom>
          <a:noFill/>
        </p:spPr>
        <p:txBody>
          <a:bodyPr wrap="square">
            <a:spAutoFit/>
          </a:bodyPr>
          <a:lstStyle/>
          <a:p>
            <a:pPr algn="just">
              <a:lnSpc>
                <a:spcPct val="125000"/>
              </a:lnSpc>
            </a:pPr>
            <a:r>
              <a:rPr lang="zh-CN" altLang="en-US" sz="1800" kern="100" dirty="0">
                <a:effectLst/>
                <a:latin typeface="+mn-ea"/>
                <a:cs typeface="Times New Roman" panose="02020603050405020304" pitchFamily="18" charset="0"/>
              </a:rPr>
              <a:t>训练集和</a:t>
            </a:r>
            <a:r>
              <a:rPr lang="en-US" altLang="zh-CN" sz="1800" kern="100" dirty="0">
                <a:effectLst/>
                <a:latin typeface="+mn-ea"/>
                <a:cs typeface="Times New Roman" panose="02020603050405020304" pitchFamily="18" charset="0"/>
              </a:rPr>
              <a:t>OOT</a:t>
            </a:r>
            <a:r>
              <a:rPr lang="zh-CN" altLang="en-US" sz="1800" kern="100" dirty="0">
                <a:effectLst/>
                <a:latin typeface="+mn-ea"/>
                <a:cs typeface="Times New Roman" panose="02020603050405020304" pitchFamily="18" charset="0"/>
              </a:rPr>
              <a:t>的</a:t>
            </a:r>
            <a:r>
              <a:rPr lang="en-US" altLang="zh-CN" sz="1800" kern="100" dirty="0">
                <a:effectLst/>
                <a:latin typeface="+mn-ea"/>
                <a:cs typeface="Times New Roman" panose="02020603050405020304" pitchFamily="18" charset="0"/>
              </a:rPr>
              <a:t>AUC</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PSI</a:t>
            </a:r>
            <a:endParaRPr lang="zh-CN" altLang="zh-CN" sz="1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49907193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4076264"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sz="2400" dirty="0">
                <a:solidFill>
                  <a:srgbClr val="0097D3"/>
                </a:solidFill>
                <a:latin typeface="微软雅黑" panose="020B0503020204020204" pitchFamily="34" charset="-122"/>
              </a:rPr>
              <a:t>方案一</a:t>
            </a:r>
          </a:p>
        </p:txBody>
      </p:sp>
      <p:pic>
        <p:nvPicPr>
          <p:cNvPr id="3" name="图片 2">
            <a:extLst>
              <a:ext uri="{FF2B5EF4-FFF2-40B4-BE49-F238E27FC236}">
                <a16:creationId xmlns:a16="http://schemas.microsoft.com/office/drawing/2014/main" id="{3B44C8D3-401E-4B0D-9189-71FFA1BBF85A}"/>
              </a:ext>
            </a:extLst>
          </p:cNvPr>
          <p:cNvPicPr/>
          <p:nvPr/>
        </p:nvPicPr>
        <p:blipFill>
          <a:blip r:embed="rId3"/>
          <a:stretch>
            <a:fillRect/>
          </a:stretch>
        </p:blipFill>
        <p:spPr>
          <a:xfrm>
            <a:off x="1518017" y="1213553"/>
            <a:ext cx="9484565" cy="5352054"/>
          </a:xfrm>
          <a:prstGeom prst="rect">
            <a:avLst/>
          </a:prstGeom>
        </p:spPr>
      </p:pic>
    </p:spTree>
    <p:extLst>
      <p:ext uri="{BB962C8B-B14F-4D97-AF65-F5344CB8AC3E}">
        <p14:creationId xmlns:p14="http://schemas.microsoft.com/office/powerpoint/2010/main" val="108374178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4076264"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sz="2400" dirty="0">
                <a:solidFill>
                  <a:srgbClr val="0097D3"/>
                </a:solidFill>
                <a:latin typeface="微软雅黑" panose="020B0503020204020204" pitchFamily="34" charset="-122"/>
              </a:rPr>
              <a:t>方案二</a:t>
            </a:r>
          </a:p>
        </p:txBody>
      </p:sp>
      <p:pic>
        <p:nvPicPr>
          <p:cNvPr id="3" name="图片 2">
            <a:extLst>
              <a:ext uri="{FF2B5EF4-FFF2-40B4-BE49-F238E27FC236}">
                <a16:creationId xmlns:a16="http://schemas.microsoft.com/office/drawing/2014/main" id="{AA05E343-2458-4578-9040-A19AF0E627EC}"/>
              </a:ext>
            </a:extLst>
          </p:cNvPr>
          <p:cNvPicPr/>
          <p:nvPr/>
        </p:nvPicPr>
        <p:blipFill>
          <a:blip r:embed="rId3"/>
          <a:stretch>
            <a:fillRect/>
          </a:stretch>
        </p:blipFill>
        <p:spPr>
          <a:xfrm>
            <a:off x="1086332" y="1316057"/>
            <a:ext cx="10019336" cy="5004843"/>
          </a:xfrm>
          <a:prstGeom prst="rect">
            <a:avLst/>
          </a:prstGeom>
        </p:spPr>
      </p:pic>
      <p:pic>
        <p:nvPicPr>
          <p:cNvPr id="4" name="图片 3">
            <a:extLst>
              <a:ext uri="{FF2B5EF4-FFF2-40B4-BE49-F238E27FC236}">
                <a16:creationId xmlns:a16="http://schemas.microsoft.com/office/drawing/2014/main" id="{E990D82F-DF8B-4BE3-B2C0-E1C301FDDD59}"/>
              </a:ext>
            </a:extLst>
          </p:cNvPr>
          <p:cNvPicPr>
            <a:picLocks noChangeAspect="1"/>
          </p:cNvPicPr>
          <p:nvPr/>
        </p:nvPicPr>
        <p:blipFill>
          <a:blip r:embed="rId4"/>
          <a:stretch>
            <a:fillRect/>
          </a:stretch>
        </p:blipFill>
        <p:spPr>
          <a:xfrm>
            <a:off x="10173142" y="754058"/>
            <a:ext cx="932526" cy="932526"/>
          </a:xfrm>
          <a:prstGeom prst="rect">
            <a:avLst/>
          </a:prstGeom>
        </p:spPr>
      </p:pic>
    </p:spTree>
    <p:extLst>
      <p:ext uri="{BB962C8B-B14F-4D97-AF65-F5344CB8AC3E}">
        <p14:creationId xmlns:p14="http://schemas.microsoft.com/office/powerpoint/2010/main" val="297187763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4076264"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Tips</a:t>
            </a:r>
            <a:endParaRPr lang="zh-CN" altLang="en-US" dirty="0">
              <a:solidFill>
                <a:srgbClr val="0097D3"/>
              </a:solidFill>
              <a:latin typeface="微软雅黑" panose="020B0503020204020204" pitchFamily="34" charset="-122"/>
            </a:endParaRPr>
          </a:p>
        </p:txBody>
      </p:sp>
      <p:sp>
        <p:nvSpPr>
          <p:cNvPr id="13" name="文本框 12">
            <a:extLst>
              <a:ext uri="{FF2B5EF4-FFF2-40B4-BE49-F238E27FC236}">
                <a16:creationId xmlns:a16="http://schemas.microsoft.com/office/drawing/2014/main" id="{DF700F6F-3545-408A-A7C6-FE9D0A8B0AC9}"/>
              </a:ext>
            </a:extLst>
          </p:cNvPr>
          <p:cNvSpPr txBox="1"/>
          <p:nvPr/>
        </p:nvSpPr>
        <p:spPr>
          <a:xfrm>
            <a:off x="1240971" y="1296370"/>
            <a:ext cx="9710057" cy="4582665"/>
          </a:xfrm>
          <a:prstGeom prst="rect">
            <a:avLst/>
          </a:prstGeom>
          <a:noFill/>
        </p:spPr>
        <p:txBody>
          <a:bodyPr wrap="square">
            <a:spAutoFit/>
          </a:bodyPr>
          <a:lstStyle/>
          <a:p>
            <a:pPr marL="285750" indent="-285750" algn="just">
              <a:lnSpc>
                <a:spcPct val="150000"/>
              </a:lnSpc>
              <a:spcBef>
                <a:spcPts val="300"/>
              </a:spcBef>
              <a:spcAft>
                <a:spcPts val="300"/>
              </a:spcAft>
              <a:buFont typeface="Arial" panose="020B0604020202020204" pitchFamily="34" charset="0"/>
              <a:buChar char="•"/>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假设数据是有标签的，优先使用监督学习</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，比如</a:t>
            </a:r>
            <a:r>
              <a:rPr lang="en-US" altLang="zh-CN" sz="1800" kern="100" dirty="0" err="1">
                <a:effectLst/>
                <a:latin typeface="等线" panose="02010600030101010101" pitchFamily="2" charset="-122"/>
                <a:ea typeface="微软雅黑" panose="020B0503020204020204" pitchFamily="34" charset="-122"/>
                <a:cs typeface="Times New Roman" panose="02020603050405020304" pitchFamily="18" charset="0"/>
              </a:rPr>
              <a:t>xgboost</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。如果数据量不是非常大，也可以尝试</a:t>
            </a:r>
            <a:r>
              <a:rPr lang="en-US" altLang="zh-CN" sz="1800" kern="100" dirty="0" err="1">
                <a:effectLst/>
                <a:latin typeface="等线" panose="02010600030101010101" pitchFamily="2" charset="-122"/>
                <a:ea typeface="微软雅黑" panose="020B0503020204020204" pitchFamily="34" charset="-122"/>
                <a:cs typeface="Times New Roman" panose="02020603050405020304" pitchFamily="18" charset="0"/>
              </a:rPr>
              <a:t>xgbod</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。如果是无监督的情况下，可以参考下面的流程。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Bef>
                <a:spcPts val="300"/>
              </a:spcBef>
              <a:spcAft>
                <a:spcPts val="300"/>
              </a:spcAft>
              <a:buFont typeface="Arial" panose="020B0604020202020204" pitchFamily="34" charset="0"/>
              <a:buChar char="•"/>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如果不知道该选什么模型，优先选择孤立森林。</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Bef>
                <a:spcPts val="300"/>
              </a:spcBef>
              <a:spcAft>
                <a:spcPts val="300"/>
              </a:spcAft>
              <a:buFont typeface="Arial" panose="020B0604020202020204" pitchFamily="34" charset="0"/>
              <a:buChar char="•"/>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如果是手动选择模型的话，首先要考虑数据量和数据结构。</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当数据量比较大（</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&gt;10</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万条，</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&gt;100</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个特征），优先选择可扩展性强的算法，比如孤立森林、</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HBOS</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和</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COPOD</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如果最终的结果需要一定的可解释性，可以选择孤立森林或者</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COPOD</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Bef>
                <a:spcPts val="300"/>
              </a:spcBef>
              <a:spcAft>
                <a:spcPts val="300"/>
              </a:spcAft>
              <a:buFont typeface="Arial" panose="020B0604020202020204" pitchFamily="34" charset="0"/>
              <a:buChar char="•"/>
            </a:pP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若训练样本中</a:t>
            </a: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异常样本的比例较高</a:t>
            </a: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，可能会导致最终结果不理想，因为这违背了该算法的理论基础；</a:t>
            </a:r>
          </a:p>
          <a:p>
            <a:pPr marL="285750" indent="-285750" algn="just">
              <a:lnSpc>
                <a:spcPct val="150000"/>
              </a:lnSpc>
              <a:spcBef>
                <a:spcPts val="300"/>
              </a:spcBef>
              <a:spcAft>
                <a:spcPts val="300"/>
              </a:spcAft>
              <a:buFont typeface="Arial" panose="020B0604020202020204" pitchFamily="34" charset="0"/>
              <a:buChar char="•"/>
            </a:pP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异常检测跟具体的</a:t>
            </a: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应用场景紧密相关</a:t>
            </a: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，因此算法检测出的“异常”不一定是实际场景中的真正异常，所以在</a:t>
            </a: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特征选择</a:t>
            </a: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时，要尽量过滤不相关的特征。</a:t>
            </a:r>
            <a:endParaRPr lang="zh-CN" altLang="en-US" dirty="0"/>
          </a:p>
        </p:txBody>
      </p:sp>
    </p:spTree>
    <p:extLst>
      <p:ext uri="{BB962C8B-B14F-4D97-AF65-F5344CB8AC3E}">
        <p14:creationId xmlns:p14="http://schemas.microsoft.com/office/powerpoint/2010/main" val="352438098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6305398"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异常检测（</a:t>
            </a:r>
            <a:r>
              <a:rPr lang="en-US" altLang="zh-CN" dirty="0">
                <a:solidFill>
                  <a:srgbClr val="0097D3"/>
                </a:solidFill>
                <a:latin typeface="微软雅黑" panose="020B0503020204020204" pitchFamily="34" charset="-122"/>
              </a:rPr>
              <a:t>Anomaly Detection</a:t>
            </a:r>
            <a:r>
              <a:rPr lang="zh-CN" altLang="en-US" dirty="0">
                <a:solidFill>
                  <a:srgbClr val="0097D3"/>
                </a:solidFill>
                <a:latin typeface="微软雅黑" panose="020B0503020204020204" pitchFamily="34" charset="-122"/>
              </a:rPr>
              <a:t>）</a:t>
            </a:r>
            <a:endParaRPr dirty="0">
              <a:solidFill>
                <a:srgbClr val="0097D3"/>
              </a:solidFill>
            </a:endParaRPr>
          </a:p>
        </p:txBody>
      </p:sp>
      <p:sp>
        <p:nvSpPr>
          <p:cNvPr id="5" name="文本框 4">
            <a:extLst>
              <a:ext uri="{FF2B5EF4-FFF2-40B4-BE49-F238E27FC236}">
                <a16:creationId xmlns:a16="http://schemas.microsoft.com/office/drawing/2014/main" id="{06C7DFB8-257E-4832-B0DE-A2F4B22ECE54}"/>
              </a:ext>
            </a:extLst>
          </p:cNvPr>
          <p:cNvSpPr txBox="1"/>
          <p:nvPr/>
        </p:nvSpPr>
        <p:spPr>
          <a:xfrm>
            <a:off x="1155700" y="1260113"/>
            <a:ext cx="10109200" cy="1522212"/>
          </a:xfrm>
          <a:prstGeom prst="rect">
            <a:avLst/>
          </a:prstGeom>
          <a:noFill/>
        </p:spPr>
        <p:txBody>
          <a:bodyPr wrap="square">
            <a:spAutoFit/>
          </a:bodyPr>
          <a:lstStyle/>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异常检测又叫</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离群点检测</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，通常用于结构缺陷检测、医疗疾病发现、文本错误纠正等。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25000"/>
              </a:lnSpc>
              <a:spcBef>
                <a:spcPts val="300"/>
              </a:spcBef>
              <a:spcAft>
                <a:spcPts val="300"/>
              </a:spcAft>
              <a:buFont typeface="Arial" panose="020B0604020202020204" pitchFamily="34" charset="0"/>
              <a:buChar char="•"/>
            </a:pPr>
            <a:r>
              <a:rPr lang="zh-CN" altLang="zh-CN" sz="1800" b="1" dirty="0">
                <a:effectLst/>
                <a:ea typeface="微软雅黑" panose="020B0503020204020204" pitchFamily="34" charset="-122"/>
              </a:rPr>
              <a:t>异常检测和聚类分析是两项高度相似的任务，但目的不同。聚类分析发现数据集中的模式，而异常检测则试图捕捉那些显著偏离多数模式的异常情况。</a:t>
            </a:r>
            <a:r>
              <a:rPr lang="zh-CN" altLang="zh-CN" sz="1800" dirty="0">
                <a:effectLst/>
                <a:ea typeface="微软雅黑" panose="020B0503020204020204" pitchFamily="34" charset="-122"/>
              </a:rPr>
              <a:t>基于聚类的异常点检测是用聚类方式将数据划分为不同的簇，计算簇内每个点与簇中心的相对距离，相对距离较大的点被视为异常点。</a:t>
            </a:r>
            <a:endParaRPr lang="zh-CN" altLang="en-US" dirty="0"/>
          </a:p>
        </p:txBody>
      </p:sp>
      <p:pic>
        <p:nvPicPr>
          <p:cNvPr id="6" name="图片 5">
            <a:extLst>
              <a:ext uri="{FF2B5EF4-FFF2-40B4-BE49-F238E27FC236}">
                <a16:creationId xmlns:a16="http://schemas.microsoft.com/office/drawing/2014/main" id="{FB5FC235-4EF9-42EC-A995-BFC690B48AC8}"/>
              </a:ext>
            </a:extLst>
          </p:cNvPr>
          <p:cNvPicPr>
            <a:picLocks noChangeAspect="1"/>
          </p:cNvPicPr>
          <p:nvPr/>
        </p:nvPicPr>
        <p:blipFill>
          <a:blip r:embed="rId3"/>
          <a:stretch>
            <a:fillRect/>
          </a:stretch>
        </p:blipFill>
        <p:spPr>
          <a:xfrm>
            <a:off x="1155700" y="3185939"/>
            <a:ext cx="9874250" cy="2738843"/>
          </a:xfrm>
          <a:prstGeom prst="rect">
            <a:avLst/>
          </a:prstGeom>
        </p:spPr>
      </p:pic>
    </p:spTree>
    <p:extLst>
      <p:ext uri="{BB962C8B-B14F-4D97-AF65-F5344CB8AC3E}">
        <p14:creationId xmlns:p14="http://schemas.microsoft.com/office/powerpoint/2010/main" val="130023251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4076264"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进一步学习</a:t>
            </a:r>
          </a:p>
        </p:txBody>
      </p:sp>
      <p:grpSp>
        <p:nvGrpSpPr>
          <p:cNvPr id="4" name="组合 3">
            <a:extLst>
              <a:ext uri="{FF2B5EF4-FFF2-40B4-BE49-F238E27FC236}">
                <a16:creationId xmlns:a16="http://schemas.microsoft.com/office/drawing/2014/main" id="{73C77517-AE64-4591-9670-02B535EF3FF9}"/>
              </a:ext>
            </a:extLst>
          </p:cNvPr>
          <p:cNvGrpSpPr/>
          <p:nvPr/>
        </p:nvGrpSpPr>
        <p:grpSpPr>
          <a:xfrm>
            <a:off x="1040572" y="3012250"/>
            <a:ext cx="9711360" cy="1441743"/>
            <a:chOff x="1040572" y="3304030"/>
            <a:chExt cx="9711360" cy="1441743"/>
          </a:xfrm>
        </p:grpSpPr>
        <p:sp>
          <p:nvSpPr>
            <p:cNvPr id="6" name="文本框 5">
              <a:extLst>
                <a:ext uri="{FF2B5EF4-FFF2-40B4-BE49-F238E27FC236}">
                  <a16:creationId xmlns:a16="http://schemas.microsoft.com/office/drawing/2014/main" id="{B8F579CE-E7A4-4D63-880F-F708A0329C93}"/>
                </a:ext>
              </a:extLst>
            </p:cNvPr>
            <p:cNvSpPr txBox="1"/>
            <p:nvPr/>
          </p:nvSpPr>
          <p:spPr>
            <a:xfrm>
              <a:off x="1440067" y="3871366"/>
              <a:ext cx="9311865" cy="874407"/>
            </a:xfrm>
            <a:prstGeom prst="rect">
              <a:avLst/>
            </a:prstGeom>
            <a:noFill/>
          </p:spPr>
          <p:txBody>
            <a:bodyPr wrap="square">
              <a:spAutoFit/>
            </a:bodyPr>
            <a:lstStyle/>
            <a:p>
              <a:pPr>
                <a:lnSpc>
                  <a:spcPct val="150000"/>
                </a:lnSpc>
              </a:pPr>
              <a:r>
                <a:rPr lang="en-US" altLang="zh-CN" dirty="0">
                  <a:latin typeface="+mn-ea"/>
                </a:rPr>
                <a:t>https://software.intel.com/content/www/cn/zh/develop/training/course-anomaly-detection.html</a:t>
              </a:r>
              <a:endParaRPr lang="zh-CN" altLang="en-US" dirty="0">
                <a:latin typeface="+mn-ea"/>
              </a:endParaRPr>
            </a:p>
          </p:txBody>
        </p:sp>
        <p:sp>
          <p:nvSpPr>
            <p:cNvPr id="7" name="文本框 6">
              <a:extLst>
                <a:ext uri="{FF2B5EF4-FFF2-40B4-BE49-F238E27FC236}">
                  <a16:creationId xmlns:a16="http://schemas.microsoft.com/office/drawing/2014/main" id="{D828050C-A645-44B1-87B5-3E156E8E3436}"/>
                </a:ext>
              </a:extLst>
            </p:cNvPr>
            <p:cNvSpPr txBox="1"/>
            <p:nvPr/>
          </p:nvSpPr>
          <p:spPr>
            <a:xfrm>
              <a:off x="1040572" y="3304030"/>
              <a:ext cx="3131933" cy="45890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异常检测基础课程</a:t>
              </a:r>
            </a:p>
          </p:txBody>
        </p:sp>
      </p:grpSp>
      <p:grpSp>
        <p:nvGrpSpPr>
          <p:cNvPr id="3" name="组合 2">
            <a:extLst>
              <a:ext uri="{FF2B5EF4-FFF2-40B4-BE49-F238E27FC236}">
                <a16:creationId xmlns:a16="http://schemas.microsoft.com/office/drawing/2014/main" id="{B53197AF-413A-428A-8153-6973097C97B8}"/>
              </a:ext>
            </a:extLst>
          </p:cNvPr>
          <p:cNvGrpSpPr/>
          <p:nvPr/>
        </p:nvGrpSpPr>
        <p:grpSpPr>
          <a:xfrm>
            <a:off x="1040572" y="1353802"/>
            <a:ext cx="6230241" cy="1472326"/>
            <a:chOff x="1040572" y="1492046"/>
            <a:chExt cx="6230241" cy="1472326"/>
          </a:xfrm>
        </p:grpSpPr>
        <p:sp>
          <p:nvSpPr>
            <p:cNvPr id="9" name="文本框 8">
              <a:extLst>
                <a:ext uri="{FF2B5EF4-FFF2-40B4-BE49-F238E27FC236}">
                  <a16:creationId xmlns:a16="http://schemas.microsoft.com/office/drawing/2014/main" id="{07F167EE-3EED-4A4F-969E-BCAFE81C5D83}"/>
                </a:ext>
              </a:extLst>
            </p:cNvPr>
            <p:cNvSpPr txBox="1"/>
            <p:nvPr/>
          </p:nvSpPr>
          <p:spPr>
            <a:xfrm>
              <a:off x="1040572" y="1492046"/>
              <a:ext cx="3131933" cy="45890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异常检测算法资料</a:t>
              </a:r>
              <a:endParaRPr lang="en-US" altLang="zh-CN" b="1" dirty="0">
                <a:latin typeface="+mn-ea"/>
              </a:endParaRPr>
            </a:p>
          </p:txBody>
        </p:sp>
        <p:sp>
          <p:nvSpPr>
            <p:cNvPr id="8" name="文本框 7">
              <a:extLst>
                <a:ext uri="{FF2B5EF4-FFF2-40B4-BE49-F238E27FC236}">
                  <a16:creationId xmlns:a16="http://schemas.microsoft.com/office/drawing/2014/main" id="{BBE93EBC-D119-42E1-9AA5-EBB0E4EB0327}"/>
                </a:ext>
              </a:extLst>
            </p:cNvPr>
            <p:cNvSpPr txBox="1"/>
            <p:nvPr/>
          </p:nvSpPr>
          <p:spPr>
            <a:xfrm>
              <a:off x="1440067" y="2089965"/>
              <a:ext cx="5830746" cy="874407"/>
            </a:xfrm>
            <a:prstGeom prst="rect">
              <a:avLst/>
            </a:prstGeom>
            <a:noFill/>
          </p:spPr>
          <p:txBody>
            <a:bodyPr wrap="square">
              <a:spAutoFit/>
            </a:bodyPr>
            <a:lstStyle/>
            <a:p>
              <a:pPr>
                <a:lnSpc>
                  <a:spcPct val="150000"/>
                </a:lnSpc>
              </a:pPr>
              <a:r>
                <a:rPr lang="en-US" altLang="zh-CN" dirty="0">
                  <a:latin typeface="+mn-ea"/>
                </a:rPr>
                <a:t>https://pyod.readthedocs.io/en/latest/</a:t>
              </a:r>
            </a:p>
            <a:p>
              <a:pPr>
                <a:lnSpc>
                  <a:spcPct val="150000"/>
                </a:lnSpc>
              </a:pPr>
              <a:r>
                <a:rPr lang="en-US" altLang="zh-CN" dirty="0">
                  <a:latin typeface="+mn-ea"/>
                </a:rPr>
                <a:t>https://github.com/yzhao062/pyod</a:t>
              </a:r>
              <a:endParaRPr lang="zh-CN" altLang="en-US" dirty="0">
                <a:latin typeface="+mn-ea"/>
              </a:endParaRPr>
            </a:p>
          </p:txBody>
        </p:sp>
      </p:grpSp>
      <p:sp>
        <p:nvSpPr>
          <p:cNvPr id="12" name="文本框 11">
            <a:extLst>
              <a:ext uri="{FF2B5EF4-FFF2-40B4-BE49-F238E27FC236}">
                <a16:creationId xmlns:a16="http://schemas.microsoft.com/office/drawing/2014/main" id="{DA3C6475-C38F-4171-A013-3CC235ACBC1D}"/>
              </a:ext>
            </a:extLst>
          </p:cNvPr>
          <p:cNvSpPr txBox="1"/>
          <p:nvPr/>
        </p:nvSpPr>
        <p:spPr>
          <a:xfrm>
            <a:off x="1040571" y="4670698"/>
            <a:ext cx="3131933" cy="45890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参考研究</a:t>
            </a:r>
          </a:p>
        </p:txBody>
      </p:sp>
      <p:sp>
        <p:nvSpPr>
          <p:cNvPr id="14" name="文本框 13">
            <a:extLst>
              <a:ext uri="{FF2B5EF4-FFF2-40B4-BE49-F238E27FC236}">
                <a16:creationId xmlns:a16="http://schemas.microsoft.com/office/drawing/2014/main" id="{873C3A6E-ED5B-428E-867B-D16EEEEB141F}"/>
              </a:ext>
            </a:extLst>
          </p:cNvPr>
          <p:cNvSpPr txBox="1"/>
          <p:nvPr/>
        </p:nvSpPr>
        <p:spPr>
          <a:xfrm>
            <a:off x="1324991" y="5246912"/>
            <a:ext cx="10020671"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n-ea"/>
              </a:rPr>
              <a:t>时间序列分析：异常检测用于时间序列数据，根据过去的行为寻找似乎不寻常的模式。</a:t>
            </a:r>
            <a:endParaRPr lang="en-US" altLang="zh-CN" dirty="0">
              <a:latin typeface="+mn-ea"/>
            </a:endParaRPr>
          </a:p>
          <a:p>
            <a:pPr marL="285750" indent="-285750">
              <a:lnSpc>
                <a:spcPct val="150000"/>
              </a:lnSpc>
              <a:buFont typeface="Arial" panose="020B0604020202020204" pitchFamily="34" charset="0"/>
              <a:buChar char="•"/>
            </a:pPr>
            <a:r>
              <a:rPr lang="zh-CN" altLang="en-US" dirty="0">
                <a:latin typeface="+mn-ea"/>
              </a:rPr>
              <a:t>图分析：捕获网络中的欺诈行为。</a:t>
            </a:r>
          </a:p>
        </p:txBody>
      </p:sp>
    </p:spTree>
    <p:extLst>
      <p:ext uri="{BB962C8B-B14F-4D97-AF65-F5344CB8AC3E}">
        <p14:creationId xmlns:p14="http://schemas.microsoft.com/office/powerpoint/2010/main" val="292728677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2"/>
          <p:cNvSpPr>
            <a:spLocks noChangeArrowheads="1"/>
          </p:cNvSpPr>
          <p:nvPr/>
        </p:nvSpPr>
        <p:spPr bwMode="auto">
          <a:xfrm>
            <a:off x="0" y="0"/>
            <a:ext cx="12192000" cy="6858000"/>
          </a:xfrm>
          <a:prstGeom prst="roundRect">
            <a:avLst>
              <a:gd name="adj" fmla="val 0"/>
            </a:avLst>
          </a:prstGeom>
          <a:blipFill dpi="0" rotWithShape="1">
            <a:blip r:embed="rId3">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 uri="{28A0092B-C50C-407E-A947-70E740481C1C}">
                  <a14:useLocalDpi xmlns:a14="http://schemas.microsoft.com/office/drawing/2010/main" val="0"/>
                </a:ext>
              </a:extLst>
            </a:blip>
            <a:srcRect/>
            <a:stretch>
              <a:fillRect l="-403" t="-9217" r="-403" b="-10302"/>
            </a:stretch>
          </a:blipFill>
          <a:ln>
            <a:noFill/>
          </a:ln>
        </p:spPr>
        <p:txBody>
          <a:bodyPr wrap="none" anchor="ctr"/>
          <a:lstStyle>
            <a:lvl1pPr eaLnBrk="0" hangingPunct="0">
              <a:defRPr b="1">
                <a:solidFill>
                  <a:schemeClr val="tx1"/>
                </a:solidFill>
                <a:latin typeface="Arial" panose="020B0604020202020204" pitchFamily="34" charset="0"/>
                <a:ea typeface="华文细黑" panose="02010600040101010101" pitchFamily="2" charset="-122"/>
              </a:defRPr>
            </a:lvl1pPr>
            <a:lvl2pPr marL="742950" indent="-285750" eaLnBrk="0" hangingPunct="0">
              <a:defRPr b="1">
                <a:solidFill>
                  <a:schemeClr val="tx1"/>
                </a:solidFill>
                <a:latin typeface="Arial" panose="020B0604020202020204" pitchFamily="34" charset="0"/>
                <a:ea typeface="华文细黑" panose="02010600040101010101" pitchFamily="2" charset="-122"/>
              </a:defRPr>
            </a:lvl2pPr>
            <a:lvl3pPr marL="1143000" indent="-228600" eaLnBrk="0" hangingPunct="0">
              <a:defRPr b="1">
                <a:solidFill>
                  <a:schemeClr val="tx1"/>
                </a:solidFill>
                <a:latin typeface="Arial" panose="020B0604020202020204" pitchFamily="34" charset="0"/>
                <a:ea typeface="华文细黑" panose="02010600040101010101" pitchFamily="2" charset="-122"/>
              </a:defRPr>
            </a:lvl3pPr>
            <a:lvl4pPr marL="1600200" indent="-228600" eaLnBrk="0" hangingPunct="0">
              <a:defRPr b="1">
                <a:solidFill>
                  <a:schemeClr val="tx1"/>
                </a:solidFill>
                <a:latin typeface="Arial" panose="020B0604020202020204" pitchFamily="34" charset="0"/>
                <a:ea typeface="华文细黑" panose="02010600040101010101" pitchFamily="2" charset="-122"/>
              </a:defRPr>
            </a:lvl4pPr>
            <a:lvl5pPr marL="2057400" indent="-228600" eaLnBrk="0" hangingPunct="0">
              <a:defRPr b="1">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l" eaLnBrk="1" hangingPunct="1"/>
            <a:endParaRPr lang="zh-CN" altLang="en-US" b="0">
              <a:latin typeface="Calibri" panose="020F0502020204030204" pitchFamily="34" charset="0"/>
              <a:ea typeface="宋体" panose="02010600030101010101" pitchFamily="2" charset="-122"/>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p:cNvCxnSpPr/>
          <p:nvPr/>
        </p:nvCxnSpPr>
        <p:spPr>
          <a:xfrm flipH="1">
            <a:off x="97737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59" name="文本框 458"/>
          <p:cNvSpPr txBox="1"/>
          <p:nvPr/>
        </p:nvSpPr>
        <p:spPr>
          <a:xfrm>
            <a:off x="880992" y="2109708"/>
            <a:ext cx="3108499" cy="10396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5400" b="1" dirty="0">
                <a:solidFill>
                  <a:srgbClr val="152E52"/>
                </a:solidFill>
                <a:ea typeface="+mj-ea"/>
              </a:rPr>
              <a:t>THANKS</a:t>
            </a:r>
          </a:p>
        </p:txBody>
      </p:sp>
      <p:sp>
        <p:nvSpPr>
          <p:cNvPr id="26" name="矩形 25"/>
          <p:cNvSpPr/>
          <p:nvPr/>
        </p:nvSpPr>
        <p:spPr>
          <a:xfrm>
            <a:off x="0" y="1197007"/>
            <a:ext cx="9252630" cy="4359782"/>
          </a:xfrm>
          <a:prstGeom prst="rect">
            <a:avLst/>
          </a:prstGeom>
          <a:solidFill>
            <a:srgbClr val="FFFFFF">
              <a:alpha val="80000"/>
            </a:srgb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descr="微信截图_20180530114055.png"/>
          <p:cNvPicPr>
            <a:picLocks noChangeAspect="1"/>
          </p:cNvPicPr>
          <p:nvPr/>
        </p:nvPicPr>
        <p:blipFill>
          <a:blip r:embed="rId5"/>
          <a:stretch>
            <a:fillRect/>
          </a:stretch>
        </p:blipFill>
        <p:spPr>
          <a:xfrm>
            <a:off x="2442031" y="3180383"/>
            <a:ext cx="1116000" cy="1116000"/>
          </a:xfrm>
          <a:prstGeom prst="rect">
            <a:avLst/>
          </a:prstGeom>
        </p:spPr>
      </p:pic>
      <p:sp>
        <p:nvSpPr>
          <p:cNvPr id="36" name="TextBox 35"/>
          <p:cNvSpPr txBox="1"/>
          <p:nvPr/>
        </p:nvSpPr>
        <p:spPr>
          <a:xfrm>
            <a:off x="3634442" y="3120531"/>
            <a:ext cx="3475806" cy="1103369"/>
          </a:xfrm>
          <a:prstGeom prst="rect">
            <a:avLst/>
          </a:prstGeom>
          <a:noFill/>
        </p:spPr>
        <p:txBody>
          <a:bodyPr wrap="square" lIns="68571" tIns="34285" rIns="68571" bIns="34285" rtlCol="0">
            <a:spAutoFit/>
          </a:bodyPr>
          <a:lstStyle/>
          <a:p>
            <a:pPr>
              <a:lnSpc>
                <a:spcPct val="120000"/>
              </a:lnSpc>
            </a:pPr>
            <a:r>
              <a:rPr lang="zh-CN" altLang="en-US" sz="1400" dirty="0">
                <a:solidFill>
                  <a:schemeClr val="bg1">
                    <a:lumMod val="50000"/>
                  </a:schemeClr>
                </a:solidFill>
              </a:rPr>
              <a:t>地 址：北京市东城区礼士胡同</a:t>
            </a:r>
            <a:r>
              <a:rPr lang="en-US" altLang="zh-CN" sz="1400" dirty="0">
                <a:solidFill>
                  <a:schemeClr val="bg1">
                    <a:lumMod val="50000"/>
                  </a:schemeClr>
                </a:solidFill>
              </a:rPr>
              <a:t>54</a:t>
            </a:r>
            <a:r>
              <a:rPr lang="zh-CN" altLang="en-US" sz="1400" dirty="0">
                <a:solidFill>
                  <a:schemeClr val="bg1">
                    <a:lumMod val="50000"/>
                  </a:schemeClr>
                </a:solidFill>
              </a:rPr>
              <a:t>号</a:t>
            </a:r>
            <a:endParaRPr lang="en-US" altLang="zh-CN" sz="1400" dirty="0">
              <a:solidFill>
                <a:schemeClr val="bg1">
                  <a:lumMod val="50000"/>
                </a:schemeClr>
              </a:solidFill>
            </a:endParaRPr>
          </a:p>
          <a:p>
            <a:pPr>
              <a:lnSpc>
                <a:spcPct val="120000"/>
              </a:lnSpc>
            </a:pPr>
            <a:r>
              <a:rPr lang="zh-CN" altLang="en-US" sz="1400" dirty="0">
                <a:solidFill>
                  <a:schemeClr val="bg1">
                    <a:lumMod val="50000"/>
                  </a:schemeClr>
                </a:solidFill>
              </a:rPr>
              <a:t>电 话：</a:t>
            </a:r>
            <a:r>
              <a:rPr lang="en-US" altLang="zh-CN" sz="1400" dirty="0">
                <a:solidFill>
                  <a:schemeClr val="bg1">
                    <a:lumMod val="50000"/>
                  </a:schemeClr>
                </a:solidFill>
              </a:rPr>
              <a:t>010-5760 2155</a:t>
            </a:r>
          </a:p>
          <a:p>
            <a:pPr>
              <a:lnSpc>
                <a:spcPct val="120000"/>
              </a:lnSpc>
            </a:pPr>
            <a:r>
              <a:rPr lang="zh-CN" altLang="en-US" sz="1400" dirty="0">
                <a:solidFill>
                  <a:schemeClr val="bg1">
                    <a:lumMod val="50000"/>
                  </a:schemeClr>
                </a:solidFill>
              </a:rPr>
              <a:t>网 址：</a:t>
            </a:r>
            <a:r>
              <a:rPr lang="en-US" altLang="zh-CN" sz="1400" dirty="0">
                <a:solidFill>
                  <a:schemeClr val="bg1">
                    <a:lumMod val="50000"/>
                  </a:schemeClr>
                </a:solidFill>
              </a:rPr>
              <a:t>www.ccxcredit.com</a:t>
            </a:r>
          </a:p>
          <a:p>
            <a:pPr>
              <a:lnSpc>
                <a:spcPct val="120000"/>
              </a:lnSpc>
            </a:pPr>
            <a:r>
              <a:rPr lang="zh-CN" altLang="en-US" sz="1400" dirty="0">
                <a:solidFill>
                  <a:schemeClr val="bg1">
                    <a:lumMod val="50000"/>
                  </a:schemeClr>
                </a:solidFill>
              </a:rPr>
              <a:t>邮 箱：</a:t>
            </a:r>
            <a:r>
              <a:rPr lang="en-US" altLang="zh-CN" sz="1400" dirty="0">
                <a:solidFill>
                  <a:schemeClr val="bg1">
                    <a:lumMod val="50000"/>
                  </a:schemeClr>
                </a:solidFill>
              </a:rPr>
              <a:t>ccx@ccx.cn</a:t>
            </a:r>
            <a:endParaRPr lang="zh-CN" altLang="en-US" sz="1400" dirty="0">
              <a:solidFill>
                <a:schemeClr val="bg1">
                  <a:lumMod val="50000"/>
                </a:schemeClr>
              </a:solidFill>
            </a:endParaRPr>
          </a:p>
        </p:txBody>
      </p:sp>
      <p:cxnSp>
        <p:nvCxnSpPr>
          <p:cNvPr id="37" name="直接连接符 36"/>
          <p:cNvCxnSpPr/>
          <p:nvPr/>
        </p:nvCxnSpPr>
        <p:spPr>
          <a:xfrm>
            <a:off x="2451964" y="3071816"/>
            <a:ext cx="4104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256"/>
          <p:cNvPicPr>
            <a:picLocks noChangeAspect="1"/>
          </p:cNvPicPr>
          <p:nvPr/>
        </p:nvPicPr>
        <p:blipFill>
          <a:blip r:embed="rId6" cstate="email"/>
          <a:stretch>
            <a:fillRect/>
          </a:stretch>
        </p:blipFill>
        <p:spPr>
          <a:xfrm>
            <a:off x="6230570" y="2411186"/>
            <a:ext cx="550654" cy="557362"/>
          </a:xfrm>
          <a:prstGeom prst="rect">
            <a:avLst/>
          </a:prstGeom>
          <a:effectLst>
            <a:outerShdw blurRad="63500" sx="102000" sy="102000" algn="ctr" rotWithShape="0">
              <a:prstClr val="black">
                <a:alpha val="40000"/>
              </a:prstClr>
            </a:outerShdw>
          </a:effectLst>
        </p:spPr>
      </p:pic>
      <p:cxnSp>
        <p:nvCxnSpPr>
          <p:cNvPr id="39" name="Straight Connector 262"/>
          <p:cNvCxnSpPr/>
          <p:nvPr/>
        </p:nvCxnSpPr>
        <p:spPr>
          <a:xfrm>
            <a:off x="5531516" y="2104104"/>
            <a:ext cx="976613" cy="592840"/>
          </a:xfrm>
          <a:prstGeom prst="line">
            <a:avLst/>
          </a:prstGeom>
          <a:ln>
            <a:solidFill>
              <a:schemeClr val="bg2"/>
            </a:solidFill>
            <a:tailEnd type="oval" w="med" len="med"/>
          </a:ln>
        </p:spPr>
        <p:style>
          <a:lnRef idx="1">
            <a:schemeClr val="accent1"/>
          </a:lnRef>
          <a:fillRef idx="0">
            <a:schemeClr val="accent1"/>
          </a:fillRef>
          <a:effectRef idx="0">
            <a:schemeClr val="accent1"/>
          </a:effectRef>
          <a:fontRef idx="minor">
            <a:schemeClr val="tx1"/>
          </a:fontRef>
        </p:style>
      </p:cxnSp>
      <p:sp>
        <p:nvSpPr>
          <p:cNvPr id="40" name="Rectangle 218"/>
          <p:cNvSpPr/>
          <p:nvPr/>
        </p:nvSpPr>
        <p:spPr bwMode="auto">
          <a:xfrm>
            <a:off x="4161666" y="1526257"/>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rPr>
              <a:t>大数据分析</a:t>
            </a:r>
            <a:endParaRPr 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endParaRPr>
          </a:p>
        </p:txBody>
      </p:sp>
      <p:sp>
        <p:nvSpPr>
          <p:cNvPr id="41" name="Rectangle 218"/>
          <p:cNvSpPr/>
          <p:nvPr/>
        </p:nvSpPr>
        <p:spPr bwMode="auto">
          <a:xfrm>
            <a:off x="8899316" y="1118908"/>
            <a:ext cx="1174854" cy="48916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defTabSz="932180">
              <a:defRPr/>
            </a:pPr>
            <a:r>
              <a:rPr lang="zh-CN" alt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rPr>
              <a:t>智能风控</a:t>
            </a:r>
            <a:endParaRPr lang="en-US" i="1" dirty="0">
              <a:solidFill>
                <a:schemeClr val="bg2"/>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42" name="Picture 256"/>
          <p:cNvPicPr>
            <a:picLocks noChangeAspect="1"/>
          </p:cNvPicPr>
          <p:nvPr/>
        </p:nvPicPr>
        <p:blipFill>
          <a:blip r:embed="rId6" cstate="email"/>
          <a:stretch>
            <a:fillRect/>
          </a:stretch>
        </p:blipFill>
        <p:spPr>
          <a:xfrm>
            <a:off x="6905313" y="1491217"/>
            <a:ext cx="550654" cy="557362"/>
          </a:xfrm>
          <a:prstGeom prst="rect">
            <a:avLst/>
          </a:prstGeom>
          <a:effectLst>
            <a:outerShdw blurRad="63500" sx="102000" sy="102000" algn="ctr" rotWithShape="0">
              <a:prstClr val="black">
                <a:alpha val="40000"/>
              </a:prstClr>
            </a:outerShdw>
          </a:effectLst>
        </p:spPr>
      </p:pic>
      <p:cxnSp>
        <p:nvCxnSpPr>
          <p:cNvPr id="43" name="Straight Connector 262"/>
          <p:cNvCxnSpPr/>
          <p:nvPr/>
        </p:nvCxnSpPr>
        <p:spPr>
          <a:xfrm rot="10800000" flipV="1">
            <a:off x="7258060" y="1426557"/>
            <a:ext cx="1641257" cy="325130"/>
          </a:xfrm>
          <a:prstGeom prst="line">
            <a:avLst/>
          </a:prstGeom>
          <a:ln>
            <a:solidFill>
              <a:schemeClr val="bg2"/>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819807" y="3909842"/>
            <a:ext cx="1261242" cy="1278538"/>
            <a:chOff x="8658393" y="1592071"/>
            <a:chExt cx="2038565" cy="1846344"/>
          </a:xfrm>
        </p:grpSpPr>
        <p:sp>
          <p:nvSpPr>
            <p:cNvPr id="45" name="Rectangle 218"/>
            <p:cNvSpPr/>
            <p:nvPr/>
          </p:nvSpPr>
          <p:spPr bwMode="auto">
            <a:xfrm>
              <a:off x="8658393" y="1592071"/>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accent1">
                      <a:lumMod val="20000"/>
                      <a:lumOff val="80000"/>
                    </a:schemeClr>
                  </a:solidFill>
                  <a:latin typeface="AdobeFangsongStd-Regular" panose="02020400000000000000" pitchFamily="18" charset="-122"/>
                  <a:ea typeface="华文细黑" panose="02010600040101010101" pitchFamily="2" charset="-122"/>
                  <a:cs typeface="Segoe UI" panose="020B0502040204020203" pitchFamily="34" charset="0"/>
                </a:rPr>
                <a:t>风控建模</a:t>
              </a:r>
              <a:endParaRPr lang="en-US" i="1" dirty="0">
                <a:solidFill>
                  <a:schemeClr val="accent1">
                    <a:lumMod val="20000"/>
                    <a:lumOff val="80000"/>
                  </a:scheme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pic>
          <p:nvPicPr>
            <p:cNvPr id="46" name="Picture 256"/>
            <p:cNvPicPr>
              <a:picLocks noChangeAspect="1"/>
            </p:cNvPicPr>
            <p:nvPr/>
          </p:nvPicPr>
          <p:blipFill>
            <a:blip r:embed="rId6" cstate="email"/>
            <a:stretch>
              <a:fillRect/>
            </a:stretch>
          </p:blipFill>
          <p:spPr>
            <a:xfrm>
              <a:off x="9404866" y="2881053"/>
              <a:ext cx="550654" cy="557362"/>
            </a:xfrm>
            <a:prstGeom prst="rect">
              <a:avLst/>
            </a:prstGeom>
            <a:effectLst>
              <a:outerShdw blurRad="63500" sx="102000" sy="102000" algn="ctr" rotWithShape="0">
                <a:prstClr val="black">
                  <a:alpha val="40000"/>
                </a:prstClr>
              </a:outerShdw>
            </a:effectLst>
          </p:spPr>
        </p:pic>
        <p:cxnSp>
          <p:nvCxnSpPr>
            <p:cNvPr id="47" name="Straight Connector 262"/>
            <p:cNvCxnSpPr/>
            <p:nvPr/>
          </p:nvCxnSpPr>
          <p:spPr>
            <a:xfrm>
              <a:off x="9367452" y="2160634"/>
              <a:ext cx="312741" cy="999100"/>
            </a:xfrm>
            <a:prstGeom prst="line">
              <a:avLst/>
            </a:prstGeom>
            <a:ln>
              <a:solidFill>
                <a:schemeClr val="accent1">
                  <a:lumMod val="20000"/>
                  <a:lumOff val="80000"/>
                </a:schemeClr>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21" name="图片 20" descr="LOGO-.jpg"/>
          <p:cNvPicPr>
            <a:picLocks noChangeAspect="1"/>
          </p:cNvPicPr>
          <p:nvPr/>
        </p:nvPicPr>
        <p:blipFill>
          <a:blip r:embed="rId7" cstate="print">
            <a:clrChange>
              <a:clrFrom>
                <a:srgbClr val="FFFFFF"/>
              </a:clrFrom>
              <a:clrTo>
                <a:srgbClr val="FFFFFF">
                  <a:alpha val="0"/>
                </a:srgbClr>
              </a:clrTo>
            </a:clrChange>
          </a:blip>
          <a:stretch>
            <a:fillRect/>
          </a:stretch>
        </p:blipFill>
        <p:spPr>
          <a:xfrm>
            <a:off x="847975" y="1636700"/>
            <a:ext cx="2996025" cy="648000"/>
          </a:xfrm>
          <a:prstGeom prst="rect">
            <a:avLst/>
          </a:prstGeom>
        </p:spPr>
      </p:pic>
      <p:grpSp>
        <p:nvGrpSpPr>
          <p:cNvPr id="28" name="组合 27"/>
          <p:cNvGrpSpPr/>
          <p:nvPr/>
        </p:nvGrpSpPr>
        <p:grpSpPr>
          <a:xfrm>
            <a:off x="3002317" y="4388218"/>
            <a:ext cx="2014157" cy="886119"/>
            <a:chOff x="3002317" y="4388218"/>
            <a:chExt cx="2014157" cy="886119"/>
          </a:xfrm>
        </p:grpSpPr>
        <p:pic>
          <p:nvPicPr>
            <p:cNvPr id="22" name="Picture 256"/>
            <p:cNvPicPr>
              <a:picLocks noChangeAspect="1"/>
            </p:cNvPicPr>
            <p:nvPr/>
          </p:nvPicPr>
          <p:blipFill>
            <a:blip r:embed="rId6" cstate="email"/>
            <a:stretch>
              <a:fillRect/>
            </a:stretch>
          </p:blipFill>
          <p:spPr>
            <a:xfrm>
              <a:off x="3002317" y="4388218"/>
              <a:ext cx="550654" cy="557362"/>
            </a:xfrm>
            <a:prstGeom prst="rect">
              <a:avLst/>
            </a:prstGeom>
            <a:effectLst>
              <a:outerShdw blurRad="63500" sx="102000" sy="102000" algn="ctr" rotWithShape="0">
                <a:prstClr val="black">
                  <a:alpha val="40000"/>
                </a:prstClr>
              </a:outerShdw>
            </a:effectLst>
          </p:spPr>
        </p:pic>
        <p:cxnSp>
          <p:nvCxnSpPr>
            <p:cNvPr id="23" name="Straight Connector 262"/>
            <p:cNvCxnSpPr/>
            <p:nvPr/>
          </p:nvCxnSpPr>
          <p:spPr>
            <a:xfrm rot="10800000">
              <a:off x="3279876" y="4673978"/>
              <a:ext cx="743484" cy="248543"/>
            </a:xfrm>
            <a:prstGeom prst="line">
              <a:avLst/>
            </a:prstGeom>
            <a:ln>
              <a:solidFill>
                <a:schemeClr val="bg2">
                  <a:lumMod val="9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218"/>
            <p:cNvSpPr/>
            <p:nvPr/>
          </p:nvSpPr>
          <p:spPr bwMode="auto">
            <a:xfrm>
              <a:off x="3725302" y="4665623"/>
              <a:ext cx="1291172"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zh-CN" altLang="en-US" i="1" dirty="0">
                  <a:solidFill>
                    <a:schemeClr val="accent1">
                      <a:lumMod val="40000"/>
                      <a:lumOff val="60000"/>
                    </a:schemeClr>
                  </a:solidFill>
                  <a:latin typeface="AdobeFangsongStd-Regular" panose="02020400000000000000" pitchFamily="18" charset="-122"/>
                  <a:ea typeface="华文细黑" panose="02010600040101010101" pitchFamily="2" charset="-122"/>
                  <a:cs typeface="Segoe UI" panose="020B0502040204020203" pitchFamily="34" charset="0"/>
                </a:rPr>
                <a:t>区块链</a:t>
              </a:r>
              <a:endParaRPr lang="en-US" i="1" dirty="0">
                <a:solidFill>
                  <a:schemeClr val="accent1">
                    <a:lumMod val="40000"/>
                    <a:lumOff val="60000"/>
                  </a:schemeClr>
                </a:solidFill>
                <a:latin typeface="AdobeFangsongStd-Regular" panose="02020400000000000000" pitchFamily="18" charset="-122"/>
                <a:ea typeface="华文细黑" panose="02010600040101010101" pitchFamily="2" charset="-122"/>
                <a:cs typeface="Segoe UI" panose="020B0502040204020203" pitchFamily="34" charset="0"/>
              </a:endParaRPr>
            </a:p>
          </p:txBody>
        </p:sp>
      </p:grpSp>
    </p:spTree>
    <p:extLst>
      <p:ext uri="{BB962C8B-B14F-4D97-AF65-F5344CB8AC3E}">
        <p14:creationId xmlns:p14="http://schemas.microsoft.com/office/powerpoint/2010/main" val="6516952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6096000"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异常检测（</a:t>
            </a:r>
            <a:r>
              <a:rPr lang="en-US" altLang="zh-CN" dirty="0">
                <a:solidFill>
                  <a:srgbClr val="0097D3"/>
                </a:solidFill>
                <a:latin typeface="微软雅黑" panose="020B0503020204020204" pitchFamily="34" charset="-122"/>
              </a:rPr>
              <a:t>Anomaly Detection</a:t>
            </a:r>
            <a:r>
              <a:rPr lang="zh-CN" altLang="en-US" dirty="0">
                <a:solidFill>
                  <a:srgbClr val="0097D3"/>
                </a:solidFill>
                <a:latin typeface="微软雅黑" panose="020B0503020204020204" pitchFamily="34" charset="-122"/>
              </a:rPr>
              <a:t>）</a:t>
            </a:r>
            <a:endParaRPr lang="en-US" altLang="zh-CN" dirty="0">
              <a:solidFill>
                <a:srgbClr val="0097D3"/>
              </a:solidFill>
            </a:endParaRPr>
          </a:p>
        </p:txBody>
      </p:sp>
      <p:sp>
        <p:nvSpPr>
          <p:cNvPr id="5" name="文本框 4">
            <a:extLst>
              <a:ext uri="{FF2B5EF4-FFF2-40B4-BE49-F238E27FC236}">
                <a16:creationId xmlns:a16="http://schemas.microsoft.com/office/drawing/2014/main" id="{94FB093F-C0F9-4E7B-A125-3966B5A4B68E}"/>
              </a:ext>
            </a:extLst>
          </p:cNvPr>
          <p:cNvSpPr txBox="1"/>
          <p:nvPr/>
        </p:nvSpPr>
        <p:spPr>
          <a:xfrm>
            <a:off x="1168400" y="1875783"/>
            <a:ext cx="9925050" cy="1175963"/>
          </a:xfrm>
          <a:prstGeom prst="rect">
            <a:avLst/>
          </a:prstGeom>
          <a:noFill/>
        </p:spPr>
        <p:txBody>
          <a:bodyPr wrap="square">
            <a:spAutoFit/>
          </a:bodyPr>
          <a:lstStyle/>
          <a:p>
            <a:pPr marL="285750" indent="-285750">
              <a:lnSpc>
                <a:spcPct val="125000"/>
              </a:lnSpc>
              <a:spcBef>
                <a:spcPts val="300"/>
              </a:spcBef>
              <a:spcAft>
                <a:spcPts val="300"/>
              </a:spcAft>
              <a:buFont typeface="Arial" panose="020B0604020202020204" pitchFamily="34" charset="0"/>
              <a:buChar char="•"/>
            </a:pPr>
            <a:r>
              <a:rPr lang="zh-CN" altLang="en-US" dirty="0"/>
              <a:t>异常不一定代表是</a:t>
            </a:r>
            <a:r>
              <a:rPr lang="zh-CN" altLang="en-US" b="1" dirty="0"/>
              <a:t>“坏”</a:t>
            </a:r>
            <a:r>
              <a:rPr lang="zh-CN" altLang="en-US" dirty="0"/>
              <a:t>的事情，但往往是</a:t>
            </a:r>
            <a:r>
              <a:rPr lang="zh-CN" altLang="en-US" b="1" dirty="0"/>
              <a:t>“有价值”</a:t>
            </a:r>
            <a:r>
              <a:rPr lang="zh-CN" altLang="en-US" dirty="0"/>
              <a:t>的事情，我们对异常的成因感兴趣；</a:t>
            </a:r>
            <a:endParaRPr lang="en-US" altLang="zh-CN" dirty="0"/>
          </a:p>
          <a:p>
            <a:pPr marL="285750" indent="-285750">
              <a:lnSpc>
                <a:spcPct val="125000"/>
              </a:lnSpc>
              <a:spcBef>
                <a:spcPts val="300"/>
              </a:spcBef>
              <a:spcAft>
                <a:spcPts val="300"/>
              </a:spcAft>
              <a:buFont typeface="Arial" panose="020B0604020202020204" pitchFamily="34" charset="0"/>
              <a:buChar char="•"/>
            </a:pPr>
            <a:r>
              <a:rPr lang="zh-CN" altLang="en-US" dirty="0"/>
              <a:t>异常检测往往是在 无监督的模式下 完成的 历史数据中没有标签，我们不知道哪些数据是异常。因此无法用监督学习去检测。</a:t>
            </a:r>
          </a:p>
        </p:txBody>
      </p:sp>
      <p:sp>
        <p:nvSpPr>
          <p:cNvPr id="7" name="文本框 6">
            <a:extLst>
              <a:ext uri="{FF2B5EF4-FFF2-40B4-BE49-F238E27FC236}">
                <a16:creationId xmlns:a16="http://schemas.microsoft.com/office/drawing/2014/main" id="{E6FBC0A8-D83E-4F2E-8A8B-C1C87EF986FE}"/>
              </a:ext>
            </a:extLst>
          </p:cNvPr>
          <p:cNvSpPr txBox="1"/>
          <p:nvPr/>
        </p:nvSpPr>
        <p:spPr>
          <a:xfrm>
            <a:off x="1168400" y="1301234"/>
            <a:ext cx="6096000" cy="369332"/>
          </a:xfrm>
          <a:prstGeom prst="rect">
            <a:avLst/>
          </a:prstGeom>
          <a:noFill/>
        </p:spPr>
        <p:txBody>
          <a:bodyPr wrap="square">
            <a:spAutoFit/>
          </a:bodyPr>
          <a:lstStyle/>
          <a:p>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异常检测的一些特点</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a:t>
            </a:r>
            <a:endParaRPr lang="zh-CN" altLang="en-US" dirty="0"/>
          </a:p>
        </p:txBody>
      </p:sp>
      <p:sp>
        <p:nvSpPr>
          <p:cNvPr id="9" name="文本框 8">
            <a:extLst>
              <a:ext uri="{FF2B5EF4-FFF2-40B4-BE49-F238E27FC236}">
                <a16:creationId xmlns:a16="http://schemas.microsoft.com/office/drawing/2014/main" id="{3CB86AFF-BB6B-4F49-BC36-77FA88CB35ED}"/>
              </a:ext>
            </a:extLst>
          </p:cNvPr>
          <p:cNvSpPr txBox="1"/>
          <p:nvPr/>
        </p:nvSpPr>
        <p:spPr>
          <a:xfrm>
            <a:off x="1168400" y="3383447"/>
            <a:ext cx="6096000" cy="369332"/>
          </a:xfrm>
          <a:prstGeom prst="rect">
            <a:avLst/>
          </a:prstGeom>
          <a:noFill/>
        </p:spPr>
        <p:txBody>
          <a:bodyPr wrap="square">
            <a:spAutoFit/>
          </a:bodyPr>
          <a:lstStyle/>
          <a:p>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异常检测的应用</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a:t>
            </a:r>
            <a:endParaRPr lang="zh-CN" altLang="en-US" dirty="0"/>
          </a:p>
        </p:txBody>
      </p:sp>
      <p:sp>
        <p:nvSpPr>
          <p:cNvPr id="11" name="文本框 10">
            <a:extLst>
              <a:ext uri="{FF2B5EF4-FFF2-40B4-BE49-F238E27FC236}">
                <a16:creationId xmlns:a16="http://schemas.microsoft.com/office/drawing/2014/main" id="{5751F0D2-5B1A-429D-825A-9EDF399A30A6}"/>
              </a:ext>
            </a:extLst>
          </p:cNvPr>
          <p:cNvSpPr txBox="1"/>
          <p:nvPr/>
        </p:nvSpPr>
        <p:spPr>
          <a:xfrm>
            <a:off x="1168400" y="3933255"/>
            <a:ext cx="9969500" cy="2099742"/>
          </a:xfrm>
          <a:prstGeom prst="rect">
            <a:avLst/>
          </a:prstGeom>
          <a:noFill/>
        </p:spPr>
        <p:txBody>
          <a:bodyPr wrap="square">
            <a:spAutoFit/>
          </a:bodyPr>
          <a:lstStyle/>
          <a:p>
            <a:pPr marL="285750" indent="-285750">
              <a:lnSpc>
                <a:spcPct val="125000"/>
              </a:lnSpc>
              <a:spcBef>
                <a:spcPts val="300"/>
              </a:spcBef>
              <a:spcAft>
                <a:spcPts val="300"/>
              </a:spcAft>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金融行业的反欺诈、信用卡诈骗检测：把欺诈或者金融风险当做异常；</a:t>
            </a:r>
          </a:p>
          <a:p>
            <a:pPr marL="285750" indent="-285750">
              <a:lnSpc>
                <a:spcPct val="125000"/>
              </a:lnSpc>
              <a:spcBef>
                <a:spcPts val="300"/>
              </a:spcBef>
              <a:spcAft>
                <a:spcPts val="300"/>
              </a:spcAft>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罕见病检测：把罕见病当做异常，比如检测早发的阿兹海默症；</a:t>
            </a:r>
          </a:p>
          <a:p>
            <a:pPr marL="285750" indent="-285750">
              <a:lnSpc>
                <a:spcPct val="125000"/>
              </a:lnSpc>
              <a:spcBef>
                <a:spcPts val="300"/>
              </a:spcBef>
              <a:spcAft>
                <a:spcPts val="300"/>
              </a:spcAft>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入侵检测：把网络流量中的入侵当做异常；</a:t>
            </a:r>
          </a:p>
          <a:p>
            <a:pPr marL="285750" indent="-285750">
              <a:lnSpc>
                <a:spcPct val="125000"/>
              </a:lnSpc>
              <a:spcBef>
                <a:spcPts val="300"/>
              </a:spcBef>
              <a:spcAft>
                <a:spcPts val="300"/>
              </a:spcAft>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机器故障检测：实时监测发现或预测机械故障；</a:t>
            </a:r>
          </a:p>
          <a:p>
            <a:pPr marL="285750" indent="-285750">
              <a:lnSpc>
                <a:spcPct val="125000"/>
              </a:lnSpc>
              <a:spcBef>
                <a:spcPts val="300"/>
              </a:spcBef>
              <a:spcAft>
                <a:spcPts val="300"/>
              </a:spcAft>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图结构、群体检测：比如检测疫情的爆发点等。</a:t>
            </a:r>
          </a:p>
        </p:txBody>
      </p:sp>
    </p:spTree>
    <p:extLst>
      <p:ext uri="{BB962C8B-B14F-4D97-AF65-F5344CB8AC3E}">
        <p14:creationId xmlns:p14="http://schemas.microsoft.com/office/powerpoint/2010/main" val="417346844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5077750"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风控领域的应用</a:t>
            </a:r>
            <a:endParaRPr dirty="0">
              <a:solidFill>
                <a:srgbClr val="0097D3"/>
              </a:solidFill>
            </a:endParaRPr>
          </a:p>
        </p:txBody>
      </p:sp>
      <p:sp>
        <p:nvSpPr>
          <p:cNvPr id="4" name="文本框 3">
            <a:extLst>
              <a:ext uri="{FF2B5EF4-FFF2-40B4-BE49-F238E27FC236}">
                <a16:creationId xmlns:a16="http://schemas.microsoft.com/office/drawing/2014/main" id="{34035FE1-B04D-41E3-8381-2D52CAC8E9AF}"/>
              </a:ext>
            </a:extLst>
          </p:cNvPr>
          <p:cNvSpPr txBox="1"/>
          <p:nvPr/>
        </p:nvSpPr>
        <p:spPr>
          <a:xfrm>
            <a:off x="1066800" y="1214264"/>
            <a:ext cx="10083800" cy="412229"/>
          </a:xfrm>
          <a:prstGeom prst="rect">
            <a:avLst/>
          </a:prstGeom>
          <a:noFill/>
        </p:spPr>
        <p:txBody>
          <a:bodyPr wrap="square">
            <a:spAutoFit/>
          </a:bodyPr>
          <a:lstStyle/>
          <a:p>
            <a:pPr algn="just">
              <a:lnSpc>
                <a:spcPct val="125000"/>
              </a:lnSpc>
              <a:spcBef>
                <a:spcPts val="300"/>
              </a:spcBef>
              <a:spcAft>
                <a:spcPts val="300"/>
              </a:spcAft>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异常检测在风控领域的应用非常广泛，主要包括建模前</a:t>
            </a: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4652ACB4-F951-4054-8AA2-BA87BAD9FBAF}"/>
              </a:ext>
            </a:extLst>
          </p:cNvPr>
          <p:cNvSpPr txBox="1"/>
          <p:nvPr/>
        </p:nvSpPr>
        <p:spPr>
          <a:xfrm>
            <a:off x="1066800" y="5223825"/>
            <a:ext cx="10140950" cy="758477"/>
          </a:xfrm>
          <a:prstGeom prst="rect">
            <a:avLst/>
          </a:prstGeom>
          <a:noFill/>
        </p:spPr>
        <p:txBody>
          <a:bodyPr wrap="square">
            <a:spAutoFit/>
          </a:bodyPr>
          <a:lstStyle/>
          <a:p>
            <a:pPr algn="just">
              <a:lnSpc>
                <a:spcPct val="125000"/>
              </a:lnSpc>
              <a:spcBef>
                <a:spcPts val="300"/>
              </a:spcBef>
              <a:spcAft>
                <a:spcPts val="300"/>
              </a:spcAft>
            </a:pP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例</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如刷单、作弊等难以直接通过标签验证的场景，初期常基于专家经验挑选特征（从业务角度、欺诈手法出发），并通过异常检测模型进行欺诈识别，以在保障平台权益的前提下进行数据积累。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1877EF54-12B4-428F-B29B-31767E0A4C75}"/>
              </a:ext>
            </a:extLst>
          </p:cNvPr>
          <p:cNvGrpSpPr/>
          <p:nvPr/>
        </p:nvGrpSpPr>
        <p:grpSpPr>
          <a:xfrm>
            <a:off x="2749024" y="1857851"/>
            <a:ext cx="6192742" cy="3041078"/>
            <a:chOff x="2749024" y="1857851"/>
            <a:chExt cx="6192742" cy="3041078"/>
          </a:xfrm>
        </p:grpSpPr>
        <p:grpSp>
          <p:nvGrpSpPr>
            <p:cNvPr id="14" name="Group 47">
              <a:extLst>
                <a:ext uri="{FF2B5EF4-FFF2-40B4-BE49-F238E27FC236}">
                  <a16:creationId xmlns:a16="http://schemas.microsoft.com/office/drawing/2014/main" id="{2C051C30-CB8E-442D-8539-4AE4BF2682E7}"/>
                </a:ext>
              </a:extLst>
            </p:cNvPr>
            <p:cNvGrpSpPr/>
            <p:nvPr/>
          </p:nvGrpSpPr>
          <p:grpSpPr>
            <a:xfrm>
              <a:off x="2749024" y="3257274"/>
              <a:ext cx="1590070" cy="1636945"/>
              <a:chOff x="836612" y="1047749"/>
              <a:chExt cx="1485693" cy="1446340"/>
            </a:xfrm>
          </p:grpSpPr>
          <p:sp>
            <p:nvSpPr>
              <p:cNvPr id="38" name="Rounded Rectangle 43">
                <a:extLst>
                  <a:ext uri="{FF2B5EF4-FFF2-40B4-BE49-F238E27FC236}">
                    <a16:creationId xmlns:a16="http://schemas.microsoft.com/office/drawing/2014/main" id="{22D1EF7E-8BC8-461E-BDBE-EA29632FBE78}"/>
                  </a:ext>
                </a:extLst>
              </p:cNvPr>
              <p:cNvSpPr/>
              <p:nvPr/>
            </p:nvSpPr>
            <p:spPr>
              <a:xfrm>
                <a:off x="836612" y="1047749"/>
                <a:ext cx="1239702" cy="1446340"/>
              </a:xfrm>
              <a:prstGeom prst="roundRect">
                <a:avLst>
                  <a:gd name="adj" fmla="val 6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Text Placeholder 3">
                <a:extLst>
                  <a:ext uri="{FF2B5EF4-FFF2-40B4-BE49-F238E27FC236}">
                    <a16:creationId xmlns:a16="http://schemas.microsoft.com/office/drawing/2014/main" id="{1A38D664-36BA-44BE-8AF3-23FD44073F23}"/>
                  </a:ext>
                </a:extLst>
              </p:cNvPr>
              <p:cNvSpPr txBox="1">
                <a:spLocks/>
              </p:cNvSpPr>
              <p:nvPr/>
            </p:nvSpPr>
            <p:spPr>
              <a:xfrm>
                <a:off x="977838" y="1199479"/>
                <a:ext cx="957249" cy="1128095"/>
              </a:xfrm>
              <a:prstGeom prst="rect">
                <a:avLst/>
              </a:prstGeom>
              <a:ln>
                <a:noFill/>
              </a:ln>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793935">
                  <a:lnSpc>
                    <a:spcPct val="120000"/>
                  </a:lnSpc>
                  <a:spcBef>
                    <a:spcPct val="20000"/>
                  </a:spcBef>
                  <a:defRPr/>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采用异常检测模型剔除极端的异常值，比较剔除前后的数据集建模结果的好坏，如果变好可以剔除，如果变差不能剔除。</a:t>
                </a:r>
              </a:p>
            </p:txBody>
          </p:sp>
          <p:sp>
            <p:nvSpPr>
              <p:cNvPr id="40" name="Isosceles Triangle 46">
                <a:extLst>
                  <a:ext uri="{FF2B5EF4-FFF2-40B4-BE49-F238E27FC236}">
                    <a16:creationId xmlns:a16="http://schemas.microsoft.com/office/drawing/2014/main" id="{6EEF3624-2E0A-4DAC-ABFA-511BA8418506}"/>
                  </a:ext>
                </a:extLst>
              </p:cNvPr>
              <p:cNvSpPr/>
              <p:nvPr/>
            </p:nvSpPr>
            <p:spPr>
              <a:xfrm rot="5400000">
                <a:off x="2073341" y="1646447"/>
                <a:ext cx="259423" cy="2385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Group 48">
              <a:extLst>
                <a:ext uri="{FF2B5EF4-FFF2-40B4-BE49-F238E27FC236}">
                  <a16:creationId xmlns:a16="http://schemas.microsoft.com/office/drawing/2014/main" id="{FF818E02-6484-4B29-A811-C95A362E1A1A}"/>
                </a:ext>
              </a:extLst>
            </p:cNvPr>
            <p:cNvGrpSpPr/>
            <p:nvPr/>
          </p:nvGrpSpPr>
          <p:grpSpPr>
            <a:xfrm>
              <a:off x="4361215" y="3260929"/>
              <a:ext cx="1597550" cy="1638000"/>
              <a:chOff x="836612" y="1047749"/>
              <a:chExt cx="1642476" cy="1692909"/>
            </a:xfrm>
          </p:grpSpPr>
          <p:sp>
            <p:nvSpPr>
              <p:cNvPr id="35" name="Isosceles Triangle 51">
                <a:extLst>
                  <a:ext uri="{FF2B5EF4-FFF2-40B4-BE49-F238E27FC236}">
                    <a16:creationId xmlns:a16="http://schemas.microsoft.com/office/drawing/2014/main" id="{F9B1AD8B-AD3F-4877-BEE6-81255B513966}"/>
                  </a:ext>
                </a:extLst>
              </p:cNvPr>
              <p:cNvSpPr/>
              <p:nvPr/>
            </p:nvSpPr>
            <p:spPr>
              <a:xfrm rot="5400000">
                <a:off x="2195309" y="1757299"/>
                <a:ext cx="304800" cy="26275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Rounded Rectangle 49">
                <a:extLst>
                  <a:ext uri="{FF2B5EF4-FFF2-40B4-BE49-F238E27FC236}">
                    <a16:creationId xmlns:a16="http://schemas.microsoft.com/office/drawing/2014/main" id="{FBB90B68-330F-4F58-8A33-D5F204220848}"/>
                  </a:ext>
                </a:extLst>
              </p:cNvPr>
              <p:cNvSpPr/>
              <p:nvPr/>
            </p:nvSpPr>
            <p:spPr>
              <a:xfrm>
                <a:off x="836612" y="1047749"/>
                <a:ext cx="1371600" cy="1692909"/>
              </a:xfrm>
              <a:prstGeom prst="roundRect">
                <a:avLst>
                  <a:gd name="adj" fmla="val 69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Text Placeholder 3">
                <a:extLst>
                  <a:ext uri="{FF2B5EF4-FFF2-40B4-BE49-F238E27FC236}">
                    <a16:creationId xmlns:a16="http://schemas.microsoft.com/office/drawing/2014/main" id="{6BC71509-CB20-4120-A662-553C29D1B8F2}"/>
                  </a:ext>
                </a:extLst>
              </p:cNvPr>
              <p:cNvSpPr txBox="1">
                <a:spLocks/>
              </p:cNvSpPr>
              <p:nvPr/>
            </p:nvSpPr>
            <p:spPr>
              <a:xfrm>
                <a:off x="1013445" y="1223480"/>
                <a:ext cx="1125756" cy="397087"/>
              </a:xfrm>
              <a:prstGeom prst="rect">
                <a:avLst/>
              </a:prstGeom>
              <a:ln>
                <a:noFill/>
              </a:ln>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just" defTabSz="793935">
                  <a:lnSpc>
                    <a:spcPct val="120000"/>
                  </a:lnSpc>
                  <a:spcBef>
                    <a:spcPct val="20000"/>
                  </a:spcBef>
                  <a:buFont typeface="Arial" panose="020B0604020202020204" pitchFamily="34" charset="0"/>
                  <a:buChar char="•"/>
                  <a:defRPr/>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个体欺诈检测</a:t>
                </a:r>
                <a:endPar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171450" indent="-171450" algn="just" defTabSz="793935">
                  <a:lnSpc>
                    <a:spcPct val="120000"/>
                  </a:lnSpc>
                  <a:spcBef>
                    <a:spcPct val="20000"/>
                  </a:spcBef>
                  <a:buFont typeface="Arial" panose="020B0604020202020204" pitchFamily="34" charset="0"/>
                  <a:buChar char="•"/>
                  <a:defRPr/>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团伙欺诈检测</a:t>
                </a:r>
                <a:endPar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52">
              <a:extLst>
                <a:ext uri="{FF2B5EF4-FFF2-40B4-BE49-F238E27FC236}">
                  <a16:creationId xmlns:a16="http://schemas.microsoft.com/office/drawing/2014/main" id="{E6482BF7-F24B-4F6D-A72B-29352FA23965}"/>
                </a:ext>
              </a:extLst>
            </p:cNvPr>
            <p:cNvGrpSpPr/>
            <p:nvPr/>
          </p:nvGrpSpPr>
          <p:grpSpPr>
            <a:xfrm>
              <a:off x="5983273" y="3257274"/>
              <a:ext cx="1591200" cy="1638000"/>
              <a:chOff x="836612" y="1047746"/>
              <a:chExt cx="1641058" cy="1692910"/>
            </a:xfrm>
          </p:grpSpPr>
          <p:sp>
            <p:nvSpPr>
              <p:cNvPr id="32" name="Isosceles Triangle 53">
                <a:extLst>
                  <a:ext uri="{FF2B5EF4-FFF2-40B4-BE49-F238E27FC236}">
                    <a16:creationId xmlns:a16="http://schemas.microsoft.com/office/drawing/2014/main" id="{F8689333-839D-4278-B5ED-8AF6EF8EC839}"/>
                  </a:ext>
                </a:extLst>
              </p:cNvPr>
              <p:cNvSpPr/>
              <p:nvPr/>
            </p:nvSpPr>
            <p:spPr>
              <a:xfrm rot="5400000">
                <a:off x="2193891" y="1757300"/>
                <a:ext cx="304800" cy="26275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Rounded Rectangle 54">
                <a:extLst>
                  <a:ext uri="{FF2B5EF4-FFF2-40B4-BE49-F238E27FC236}">
                    <a16:creationId xmlns:a16="http://schemas.microsoft.com/office/drawing/2014/main" id="{9B755B8B-87C0-4AD6-B106-689D790537C6}"/>
                  </a:ext>
                </a:extLst>
              </p:cNvPr>
              <p:cNvSpPr/>
              <p:nvPr/>
            </p:nvSpPr>
            <p:spPr>
              <a:xfrm>
                <a:off x="836612" y="1047746"/>
                <a:ext cx="1371600" cy="1692910"/>
              </a:xfrm>
              <a:prstGeom prst="roundRect">
                <a:avLst>
                  <a:gd name="adj" fmla="val 6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4" name="Text Placeholder 3">
                <a:extLst>
                  <a:ext uri="{FF2B5EF4-FFF2-40B4-BE49-F238E27FC236}">
                    <a16:creationId xmlns:a16="http://schemas.microsoft.com/office/drawing/2014/main" id="{8F7A8BF1-F7BF-4296-891B-48112000978D}"/>
                  </a:ext>
                </a:extLst>
              </p:cNvPr>
              <p:cNvSpPr txBox="1">
                <a:spLocks/>
              </p:cNvSpPr>
              <p:nvPr/>
            </p:nvSpPr>
            <p:spPr>
              <a:xfrm>
                <a:off x="1060751" y="1227254"/>
                <a:ext cx="1044463" cy="937847"/>
              </a:xfrm>
              <a:prstGeom prst="rect">
                <a:avLst/>
              </a:prstGeom>
              <a:ln>
                <a:noFill/>
              </a:ln>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93935">
                  <a:lnSpc>
                    <a:spcPct val="120000"/>
                  </a:lnSpc>
                  <a:spcBef>
                    <a:spcPct val="20000"/>
                  </a:spcBef>
                  <a:defRPr/>
                </a:pPr>
                <a:r>
                  <a:rPr lang="en-US" altLang="zh-CN" sz="1000" dirty="0" err="1">
                    <a:solidFill>
                      <a:schemeClr val="bg1"/>
                    </a:solidFill>
                    <a:latin typeface="Arial" panose="020B0604020202020204" pitchFamily="34" charset="0"/>
                    <a:ea typeface="微软雅黑" panose="020B0503020204020204" pitchFamily="34" charset="-122"/>
                    <a:sym typeface="Arial" panose="020B0604020202020204" pitchFamily="34" charset="0"/>
                  </a:rPr>
                  <a:t>PreA</a:t>
                </a: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模型指在申请评分之前的模型，使用异常分数作为评分，拒绝很少量的客群。</a:t>
                </a:r>
              </a:p>
            </p:txBody>
          </p:sp>
        </p:grpSp>
        <p:grpSp>
          <p:nvGrpSpPr>
            <p:cNvPr id="17" name="Group 56">
              <a:extLst>
                <a:ext uri="{FF2B5EF4-FFF2-40B4-BE49-F238E27FC236}">
                  <a16:creationId xmlns:a16="http://schemas.microsoft.com/office/drawing/2014/main" id="{E0CE98E6-88EA-4A42-BDD1-9458BC9E03B7}"/>
                </a:ext>
              </a:extLst>
            </p:cNvPr>
            <p:cNvGrpSpPr/>
            <p:nvPr/>
          </p:nvGrpSpPr>
          <p:grpSpPr>
            <a:xfrm>
              <a:off x="7613366" y="3257274"/>
              <a:ext cx="1328400" cy="1638000"/>
              <a:chOff x="836612" y="1047749"/>
              <a:chExt cx="1145069" cy="1428025"/>
            </a:xfrm>
          </p:grpSpPr>
          <p:sp>
            <p:nvSpPr>
              <p:cNvPr id="30" name="Rounded Rectangle 58">
                <a:extLst>
                  <a:ext uri="{FF2B5EF4-FFF2-40B4-BE49-F238E27FC236}">
                    <a16:creationId xmlns:a16="http://schemas.microsoft.com/office/drawing/2014/main" id="{17A7B2DD-50C2-4E9B-8968-6D953DABD150}"/>
                  </a:ext>
                </a:extLst>
              </p:cNvPr>
              <p:cNvSpPr/>
              <p:nvPr/>
            </p:nvSpPr>
            <p:spPr>
              <a:xfrm>
                <a:off x="836612" y="1047749"/>
                <a:ext cx="1145069" cy="1428025"/>
              </a:xfrm>
              <a:prstGeom prst="roundRect">
                <a:avLst>
                  <a:gd name="adj" fmla="val 694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Text Placeholder 3">
                <a:extLst>
                  <a:ext uri="{FF2B5EF4-FFF2-40B4-BE49-F238E27FC236}">
                    <a16:creationId xmlns:a16="http://schemas.microsoft.com/office/drawing/2014/main" id="{34CA7A45-CB01-4B2D-B300-F98F98769CE0}"/>
                  </a:ext>
                </a:extLst>
              </p:cNvPr>
              <p:cNvSpPr txBox="1">
                <a:spLocks/>
              </p:cNvSpPr>
              <p:nvPr/>
            </p:nvSpPr>
            <p:spPr>
              <a:xfrm>
                <a:off x="959278" y="1194276"/>
                <a:ext cx="936191" cy="1113092"/>
              </a:xfrm>
              <a:prstGeom prst="rect">
                <a:avLst/>
              </a:prstGeom>
              <a:ln>
                <a:noFill/>
              </a:ln>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93935">
                  <a:lnSpc>
                    <a:spcPct val="120000"/>
                  </a:lnSpc>
                  <a:spcBef>
                    <a:spcPct val="20000"/>
                  </a:spcBef>
                  <a:defRPr/>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挑选一些有区分度的特征，使用异常检测模型进行无监督训练，得到集欺诈检测与信用评级功能于一体的冷启动模型。</a:t>
                </a:r>
                <a:endPar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279">
              <a:extLst>
                <a:ext uri="{FF2B5EF4-FFF2-40B4-BE49-F238E27FC236}">
                  <a16:creationId xmlns:a16="http://schemas.microsoft.com/office/drawing/2014/main" id="{3385CB2A-4B95-42E3-B17F-430670BC63FC}"/>
                </a:ext>
              </a:extLst>
            </p:cNvPr>
            <p:cNvGrpSpPr/>
            <p:nvPr/>
          </p:nvGrpSpPr>
          <p:grpSpPr>
            <a:xfrm>
              <a:off x="2884842" y="1857851"/>
              <a:ext cx="1080000" cy="1080000"/>
              <a:chOff x="846989" y="1401020"/>
              <a:chExt cx="877416" cy="877416"/>
            </a:xfrm>
            <a:effectLst/>
          </p:grpSpPr>
          <p:sp>
            <p:nvSpPr>
              <p:cNvPr id="28" name="Teardrop 68">
                <a:extLst>
                  <a:ext uri="{FF2B5EF4-FFF2-40B4-BE49-F238E27FC236}">
                    <a16:creationId xmlns:a16="http://schemas.microsoft.com/office/drawing/2014/main" id="{A99A9D33-A0BF-403C-A4D3-F9DA2962BF38}"/>
                  </a:ext>
                </a:extLst>
              </p:cNvPr>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Oval 69">
                <a:extLst>
                  <a:ext uri="{FF2B5EF4-FFF2-40B4-BE49-F238E27FC236}">
                    <a16:creationId xmlns:a16="http://schemas.microsoft.com/office/drawing/2014/main" id="{87DA646B-FEFF-4075-89B3-580F072B5D64}"/>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样本</a:t>
                </a:r>
                <a:endParaRPr lang="en-US" altLang="zh-CN"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清洗</a:t>
                </a:r>
              </a:p>
            </p:txBody>
          </p:sp>
        </p:grpSp>
        <p:grpSp>
          <p:nvGrpSpPr>
            <p:cNvPr id="19" name="Group 279">
              <a:extLst>
                <a:ext uri="{FF2B5EF4-FFF2-40B4-BE49-F238E27FC236}">
                  <a16:creationId xmlns:a16="http://schemas.microsoft.com/office/drawing/2014/main" id="{9BD52CB9-8573-4AC1-82E3-723B4A53A1DF}"/>
                </a:ext>
              </a:extLst>
            </p:cNvPr>
            <p:cNvGrpSpPr/>
            <p:nvPr/>
          </p:nvGrpSpPr>
          <p:grpSpPr>
            <a:xfrm>
              <a:off x="4481772" y="1857851"/>
              <a:ext cx="1080000" cy="1080000"/>
              <a:chOff x="846989" y="1401020"/>
              <a:chExt cx="877416" cy="877416"/>
            </a:xfrm>
            <a:effectLst/>
          </p:grpSpPr>
          <p:sp>
            <p:nvSpPr>
              <p:cNvPr id="26" name="Teardrop 73">
                <a:extLst>
                  <a:ext uri="{FF2B5EF4-FFF2-40B4-BE49-F238E27FC236}">
                    <a16:creationId xmlns:a16="http://schemas.microsoft.com/office/drawing/2014/main" id="{14192EAF-899A-4C12-B334-9A048CA809DF}"/>
                  </a:ext>
                </a:extLst>
              </p:cNvPr>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76">
                <a:extLst>
                  <a:ext uri="{FF2B5EF4-FFF2-40B4-BE49-F238E27FC236}">
                    <a16:creationId xmlns:a16="http://schemas.microsoft.com/office/drawing/2014/main" id="{57F0FDBE-62B5-46E8-BABE-8DD742F4D537}"/>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欺诈</a:t>
                </a:r>
                <a:endParaRPr lang="en-US" altLang="zh-CN" sz="1200" b="1"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200" b="1"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检测</a:t>
                </a:r>
                <a:endParaRPr lang="en-US" altLang="zh-CN" sz="1200" b="1"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200" b="1" dirty="0">
                    <a:solidFill>
                      <a:schemeClr val="bg1">
                        <a:lumMod val="65000"/>
                      </a:schemeClr>
                    </a:solidFill>
                    <a:latin typeface="微软雅黑" panose="020B0503020204020204" pitchFamily="34" charset="-122"/>
                    <a:ea typeface="微软雅黑" panose="020B0503020204020204" pitchFamily="34" charset="-122"/>
                    <a:sym typeface="Arial" panose="020B0604020202020204" pitchFamily="34" charset="0"/>
                  </a:rPr>
                  <a:t>模型</a:t>
                </a:r>
              </a:p>
            </p:txBody>
          </p:sp>
        </p:grpSp>
        <p:grpSp>
          <p:nvGrpSpPr>
            <p:cNvPr id="20" name="Group 279">
              <a:extLst>
                <a:ext uri="{FF2B5EF4-FFF2-40B4-BE49-F238E27FC236}">
                  <a16:creationId xmlns:a16="http://schemas.microsoft.com/office/drawing/2014/main" id="{94C1C618-579D-4113-9DDF-8C69F820549A}"/>
                </a:ext>
              </a:extLst>
            </p:cNvPr>
            <p:cNvGrpSpPr/>
            <p:nvPr/>
          </p:nvGrpSpPr>
          <p:grpSpPr>
            <a:xfrm>
              <a:off x="6108237" y="1857851"/>
              <a:ext cx="1080000" cy="1080000"/>
              <a:chOff x="846989" y="1401020"/>
              <a:chExt cx="877416" cy="877416"/>
            </a:xfrm>
            <a:effectLst/>
          </p:grpSpPr>
          <p:sp>
            <p:nvSpPr>
              <p:cNvPr id="24" name="Teardrop 80">
                <a:extLst>
                  <a:ext uri="{FF2B5EF4-FFF2-40B4-BE49-F238E27FC236}">
                    <a16:creationId xmlns:a16="http://schemas.microsoft.com/office/drawing/2014/main" id="{984CE861-5816-4014-9BC6-A2C83559DCB0}"/>
                  </a:ext>
                </a:extLst>
              </p:cNvPr>
              <p:cNvSpPr/>
              <p:nvPr/>
            </p:nvSpPr>
            <p:spPr>
              <a:xfrm rot="8100000">
                <a:off x="846989" y="1401020"/>
                <a:ext cx="877416" cy="877416"/>
              </a:xfrm>
              <a:prstGeom prst="teardrop">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Oval 83">
                <a:extLst>
                  <a:ext uri="{FF2B5EF4-FFF2-40B4-BE49-F238E27FC236}">
                    <a16:creationId xmlns:a16="http://schemas.microsoft.com/office/drawing/2014/main" id="{78A34AE1-56D6-4CB8-A777-F10516777EB5}"/>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err="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PreA</a:t>
                </a:r>
                <a:endParaRPr lang="en-US" altLang="zh-CN"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预筛选模型</a:t>
                </a:r>
              </a:p>
            </p:txBody>
          </p:sp>
        </p:grpSp>
        <p:grpSp>
          <p:nvGrpSpPr>
            <p:cNvPr id="21" name="Group 279">
              <a:extLst>
                <a:ext uri="{FF2B5EF4-FFF2-40B4-BE49-F238E27FC236}">
                  <a16:creationId xmlns:a16="http://schemas.microsoft.com/office/drawing/2014/main" id="{EDC179C2-4A0B-491A-9555-F660C24F0216}"/>
                </a:ext>
              </a:extLst>
            </p:cNvPr>
            <p:cNvGrpSpPr/>
            <p:nvPr/>
          </p:nvGrpSpPr>
          <p:grpSpPr>
            <a:xfrm>
              <a:off x="7737566" y="1857851"/>
              <a:ext cx="1080000" cy="1080000"/>
              <a:chOff x="846989" y="1401020"/>
              <a:chExt cx="877416" cy="877416"/>
            </a:xfrm>
            <a:effectLst/>
          </p:grpSpPr>
          <p:sp>
            <p:nvSpPr>
              <p:cNvPr id="22" name="Teardrop 87">
                <a:extLst>
                  <a:ext uri="{FF2B5EF4-FFF2-40B4-BE49-F238E27FC236}">
                    <a16:creationId xmlns:a16="http://schemas.microsoft.com/office/drawing/2014/main" id="{5DEDF797-38E6-47DF-B02E-E39C5D5B0110}"/>
                  </a:ext>
                </a:extLst>
              </p:cNvPr>
              <p:cNvSpPr/>
              <p:nvPr/>
            </p:nvSpPr>
            <p:spPr>
              <a:xfrm rot="8100000">
                <a:off x="846989" y="1401020"/>
                <a:ext cx="877416" cy="877416"/>
              </a:xfrm>
              <a:prstGeom prst="teardrop">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88">
                <a:extLst>
                  <a:ext uri="{FF2B5EF4-FFF2-40B4-BE49-F238E27FC236}">
                    <a16:creationId xmlns:a16="http://schemas.microsoft.com/office/drawing/2014/main" id="{8D648112-36A6-4D44-B63B-9E24ECC5F644}"/>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冷启动模型</a:t>
                </a:r>
              </a:p>
            </p:txBody>
          </p:sp>
        </p:grpSp>
      </p:grpSp>
    </p:spTree>
    <p:extLst>
      <p:ext uri="{BB962C8B-B14F-4D97-AF65-F5344CB8AC3E}">
        <p14:creationId xmlns:p14="http://schemas.microsoft.com/office/powerpoint/2010/main" val="28638387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5077750"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dirty="0">
                <a:solidFill>
                  <a:srgbClr val="0097D3"/>
                </a:solidFill>
                <a:latin typeface="微软雅黑" panose="020B0503020204020204" pitchFamily="34" charset="-122"/>
              </a:rPr>
              <a:t>难点与挑战</a:t>
            </a:r>
            <a:endParaRPr dirty="0">
              <a:solidFill>
                <a:srgbClr val="0097D3"/>
              </a:solidFill>
            </a:endParaRPr>
          </a:p>
        </p:txBody>
      </p:sp>
      <p:sp>
        <p:nvSpPr>
          <p:cNvPr id="4" name="文本框 3">
            <a:extLst>
              <a:ext uri="{FF2B5EF4-FFF2-40B4-BE49-F238E27FC236}">
                <a16:creationId xmlns:a16="http://schemas.microsoft.com/office/drawing/2014/main" id="{69EEB52B-6F3E-47E9-8166-C0A4EE91B3AE}"/>
              </a:ext>
            </a:extLst>
          </p:cNvPr>
          <p:cNvSpPr txBox="1"/>
          <p:nvPr/>
        </p:nvSpPr>
        <p:spPr>
          <a:xfrm>
            <a:off x="1001486" y="1850938"/>
            <a:ext cx="10421690" cy="29518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大部分情况下是</a:t>
            </a: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无监督</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学习，没有标签信息可以使用。</a:t>
            </a:r>
          </a:p>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数据是</a:t>
            </a: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极端不平衡</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的（异常点仅占总体数据的一小部分），建模难度大。</a:t>
            </a:r>
          </a:p>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检测方法往往涉及到</a:t>
            </a: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密度</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估计，需要进行大量的距离</a:t>
            </a:r>
            <a:r>
              <a:rPr lang="en-US" altLang="zh-CN" sz="1800" b="0" i="0" u="none" strike="noStrike" baseline="0" dirty="0">
                <a:solidFill>
                  <a:srgbClr val="000000"/>
                </a:solidFill>
                <a:latin typeface="Segoe UI" panose="020B0502040204020203" pitchFamily="34" charset="0"/>
                <a:ea typeface="微软雅黑" panose="020B0503020204020204" pitchFamily="34" charset="-122"/>
              </a:rPr>
              <a:t>/</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相似度计算，</a:t>
            </a: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运算开销大</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在实际场景中往往需要</a:t>
            </a: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实时检测</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，这比离线检测的技术难度更高。</a:t>
            </a:r>
          </a:p>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在实际场景中，我们常常需要同时处理很多案例，运算开销大。</a:t>
            </a:r>
          </a:p>
          <a:p>
            <a:pPr marL="285750" indent="-285750">
              <a:lnSpc>
                <a:spcPct val="150000"/>
              </a:lnSpc>
              <a:buFont typeface="Arial" panose="020B0604020202020204" pitchFamily="34" charset="0"/>
              <a:buChar char="•"/>
            </a:pPr>
            <a:r>
              <a:rPr lang="zh-CN" altLang="en-US" sz="1800" b="1" i="0" u="none" strike="noStrike" baseline="0" dirty="0">
                <a:solidFill>
                  <a:srgbClr val="000000"/>
                </a:solidFill>
                <a:latin typeface="微软雅黑" panose="020B0503020204020204" pitchFamily="34" charset="-122"/>
                <a:ea typeface="微软雅黑" panose="020B0503020204020204" pitchFamily="34" charset="-122"/>
              </a:rPr>
              <a:t>解释性比较差</a:t>
            </a: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，我们很难给出异常检测的原因，尤其是在高维数据上。但业务方需要了解异常成因。</a:t>
            </a:r>
          </a:p>
          <a:p>
            <a:pPr marL="285750" indent="-285750">
              <a:lnSpc>
                <a:spcPct val="150000"/>
              </a:lnSpc>
              <a:buFont typeface="Arial" panose="020B0604020202020204" pitchFamily="34" charset="0"/>
              <a:buChar char="•"/>
            </a:pPr>
            <a:r>
              <a:rPr lang="zh-CN" altLang="en-US" sz="1800" b="0" i="0" u="none" strike="noStrike" baseline="0" dirty="0">
                <a:solidFill>
                  <a:srgbClr val="000000"/>
                </a:solidFill>
                <a:latin typeface="微软雅黑" panose="020B0503020204020204" pitchFamily="34" charset="-122"/>
                <a:ea typeface="微软雅黑" panose="020B0503020204020204" pitchFamily="34" charset="-122"/>
              </a:rPr>
              <a:t>在实际场景中，我们往往有一些检测的历史规则，如何与学习模型进行整合。</a:t>
            </a:r>
          </a:p>
        </p:txBody>
      </p:sp>
      <p:sp>
        <p:nvSpPr>
          <p:cNvPr id="6" name="文本框 5">
            <a:extLst>
              <a:ext uri="{FF2B5EF4-FFF2-40B4-BE49-F238E27FC236}">
                <a16:creationId xmlns:a16="http://schemas.microsoft.com/office/drawing/2014/main" id="{95B1A65C-7D46-4CCD-8046-056336AAE7AF}"/>
              </a:ext>
            </a:extLst>
          </p:cNvPr>
          <p:cNvSpPr txBox="1"/>
          <p:nvPr/>
        </p:nvSpPr>
        <p:spPr>
          <a:xfrm>
            <a:off x="1028437" y="1306925"/>
            <a:ext cx="6096000" cy="400110"/>
          </a:xfrm>
          <a:prstGeom prst="rect">
            <a:avLst/>
          </a:prstGeom>
          <a:noFill/>
        </p:spPr>
        <p:txBody>
          <a:bodyPr wrap="square">
            <a:spAutoFit/>
          </a:bodyPr>
          <a:lstStyle/>
          <a:p>
            <a:r>
              <a:rPr lang="zh-CN" altLang="en-US" sz="2000" b="1" i="0" u="none" strike="noStrike" baseline="0" dirty="0">
                <a:solidFill>
                  <a:srgbClr val="000000"/>
                </a:solidFill>
                <a:latin typeface="微软雅黑" panose="020B0503020204020204" pitchFamily="34" charset="-122"/>
                <a:ea typeface="微软雅黑" panose="020B0503020204020204" pitchFamily="34" charset="-122"/>
              </a:rPr>
              <a:t>异常检测面临很多挑战：</a:t>
            </a:r>
            <a:endParaRPr lang="zh-CN" altLang="en-US" sz="2000" b="0" i="0" u="none" strike="noStrike" baseline="0" dirty="0">
              <a:solidFill>
                <a:srgbClr val="000000"/>
              </a:solidFill>
              <a:latin typeface="微软雅黑" panose="020B0503020204020204" pitchFamily="34" charset="-122"/>
              <a:ea typeface="微软雅黑" panose="020B0503020204020204" pitchFamily="34" charset="-122"/>
            </a:endParaRPr>
          </a:p>
        </p:txBody>
      </p:sp>
      <p:sp>
        <p:nvSpPr>
          <p:cNvPr id="11" name="Rounded Rectangle 43">
            <a:extLst>
              <a:ext uri="{FF2B5EF4-FFF2-40B4-BE49-F238E27FC236}">
                <a16:creationId xmlns:a16="http://schemas.microsoft.com/office/drawing/2014/main" id="{CB12AD08-274A-4BF1-A71C-BEA078B2C1EB}"/>
              </a:ext>
            </a:extLst>
          </p:cNvPr>
          <p:cNvSpPr/>
          <p:nvPr/>
        </p:nvSpPr>
        <p:spPr>
          <a:xfrm>
            <a:off x="1028437" y="5090129"/>
            <a:ext cx="10135126" cy="1035050"/>
          </a:xfrm>
          <a:prstGeom prst="roundRect">
            <a:avLst>
              <a:gd name="adj" fmla="val 69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zh-CN" b="1" kern="100" dirty="0">
                <a:solidFill>
                  <a:schemeClr val="tx1"/>
                </a:solidFill>
                <a:effectLst/>
                <a:latin typeface="等线" panose="02010600030101010101" pitchFamily="2" charset="-122"/>
                <a:ea typeface="微软雅黑" panose="020B0503020204020204" pitchFamily="34" charset="-122"/>
                <a:cs typeface="Times New Roman" panose="02020603050405020304" pitchFamily="18" charset="0"/>
              </a:rPr>
              <a:t>无监督模型</a:t>
            </a:r>
            <a:r>
              <a:rPr lang="zh-CN" altLang="zh-CN" kern="100" dirty="0">
                <a:solidFill>
                  <a:schemeClr val="tx1"/>
                </a:solidFill>
                <a:effectLst/>
                <a:latin typeface="等线" panose="02010600030101010101" pitchFamily="2" charset="-122"/>
                <a:ea typeface="微软雅黑" panose="020B0503020204020204" pitchFamily="34" charset="-122"/>
                <a:cs typeface="Times New Roman" panose="02020603050405020304" pitchFamily="18" charset="0"/>
              </a:rPr>
              <a:t>的建模难点并不在于模型，而在于</a:t>
            </a:r>
            <a:r>
              <a:rPr lang="zh-CN" altLang="zh-CN" b="1" kern="100" dirty="0">
                <a:solidFill>
                  <a:schemeClr val="tx1"/>
                </a:solidFill>
                <a:effectLst/>
                <a:latin typeface="等线" panose="02010600030101010101" pitchFamily="2" charset="-122"/>
                <a:ea typeface="微软雅黑" panose="020B0503020204020204" pitchFamily="34" charset="-122"/>
                <a:cs typeface="Times New Roman" panose="02020603050405020304" pitchFamily="18" charset="0"/>
              </a:rPr>
              <a:t>特征的选取</a:t>
            </a:r>
            <a:r>
              <a:rPr lang="zh-CN" altLang="zh-CN" kern="100" dirty="0">
                <a:solidFill>
                  <a:schemeClr val="tx1"/>
                </a:solidFill>
                <a:effectLst/>
                <a:latin typeface="等线" panose="02010600030101010101" pitchFamily="2" charset="-122"/>
                <a:ea typeface="微软雅黑" panose="020B0503020204020204" pitchFamily="34" charset="-122"/>
                <a:cs typeface="Times New Roman" panose="02020603050405020304" pitchFamily="18" charset="0"/>
              </a:rPr>
              <a:t>。由于没有标签，特征的构造并不能通过数据分析手段进行，因此通常需要结合领域知识进行精准地特征构造。</a:t>
            </a:r>
            <a:endParaRPr lang="zh-CN" altLang="zh-CN"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048382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5077750" cy="46166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zh-CN" altLang="en-US" sz="2400" dirty="0">
                <a:solidFill>
                  <a:srgbClr val="0097D3"/>
                </a:solidFill>
                <a:latin typeface="微软雅黑" panose="020B0503020204020204" pitchFamily="34" charset="-122"/>
              </a:rPr>
              <a:t>常用算法和工具</a:t>
            </a:r>
            <a:endParaRPr sz="2400" dirty="0">
              <a:solidFill>
                <a:srgbClr val="0097D3"/>
              </a:solidFill>
            </a:endParaRPr>
          </a:p>
        </p:txBody>
      </p:sp>
      <p:sp>
        <p:nvSpPr>
          <p:cNvPr id="4" name="文本框 3">
            <a:extLst>
              <a:ext uri="{FF2B5EF4-FFF2-40B4-BE49-F238E27FC236}">
                <a16:creationId xmlns:a16="http://schemas.microsoft.com/office/drawing/2014/main" id="{A0B06528-6CAA-4B1C-A597-7273CC40C212}"/>
              </a:ext>
            </a:extLst>
          </p:cNvPr>
          <p:cNvSpPr txBox="1"/>
          <p:nvPr/>
        </p:nvSpPr>
        <p:spPr>
          <a:xfrm>
            <a:off x="1198336" y="1781089"/>
            <a:ext cx="8618764" cy="2126159"/>
          </a:xfrm>
          <a:prstGeom prst="rect">
            <a:avLst/>
          </a:prstGeom>
          <a:noFill/>
        </p:spPr>
        <p:txBody>
          <a:bodyPr wrap="square">
            <a:spAutoFit/>
          </a:bodyPr>
          <a:lstStyle/>
          <a:p>
            <a:pPr algn="just">
              <a:lnSpc>
                <a:spcPct val="15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1</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）线性模型：</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PCA</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2</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）基于相似度度量的算法：</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KNN</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LOF</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HBOS</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3</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）基于概率的算法：</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COPOD</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4</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）集成检测算法：孤立森林（</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IF</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XGBOD</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r>
              <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5</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）神经网络算法：自编码器（</a:t>
            </a:r>
            <a:r>
              <a:rPr lang="en-US" altLang="zh-CN" sz="1800" kern="100" dirty="0" err="1">
                <a:effectLst/>
                <a:latin typeface="等线" panose="02010600030101010101" pitchFamily="2" charset="-122"/>
                <a:ea typeface="微软雅黑" panose="020B0503020204020204" pitchFamily="34" charset="-122"/>
                <a:cs typeface="Times New Roman" panose="02020603050405020304" pitchFamily="18" charset="0"/>
              </a:rPr>
              <a:t>AutoEncoder</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1526937-E81C-492B-913D-3999EA7AFAD5}"/>
              </a:ext>
            </a:extLst>
          </p:cNvPr>
          <p:cNvSpPr txBox="1"/>
          <p:nvPr/>
        </p:nvSpPr>
        <p:spPr>
          <a:xfrm>
            <a:off x="1327150" y="4763202"/>
            <a:ext cx="10071100" cy="1295163"/>
          </a:xfrm>
          <a:prstGeom prst="rect">
            <a:avLst/>
          </a:prstGeom>
          <a:noFill/>
        </p:spPr>
        <p:txBody>
          <a:bodyPr wrap="square">
            <a:spAutoFit/>
          </a:bodyPr>
          <a:lstStyle/>
          <a:p>
            <a:pPr algn="just">
              <a:lnSpc>
                <a:spcPct val="150000"/>
              </a:lnSpc>
            </a:pPr>
            <a:r>
              <a:rPr lang="zh-CN" altLang="en-US" dirty="0">
                <a:solidFill>
                  <a:srgbClr val="000000"/>
                </a:solidFill>
                <a:latin typeface="Segoe UI" panose="020B0502040204020203" pitchFamily="34" charset="0"/>
              </a:rPr>
              <a:t>（</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1</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Scikit-Learn</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：包含了</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4</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种常见的算法，简单易用。</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algn="just">
              <a:lnSpc>
                <a:spcPct val="150000"/>
              </a:lnSpc>
            </a:pP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2</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PyOD</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30</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种算法，从经典模型到深度学习模型一应俱全，和</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sklearn</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的用法一致。</a:t>
            </a:r>
          </a:p>
          <a:p>
            <a:pPr algn="just">
              <a:lnSpc>
                <a:spcPct val="150000"/>
              </a:lnSpc>
            </a:pP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3</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TODS</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：与</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PyOD</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类似，包含多种时间序列上的异常检测算法。</a:t>
            </a:r>
          </a:p>
        </p:txBody>
      </p:sp>
      <p:sp>
        <p:nvSpPr>
          <p:cNvPr id="8" name="文本框 7">
            <a:extLst>
              <a:ext uri="{FF2B5EF4-FFF2-40B4-BE49-F238E27FC236}">
                <a16:creationId xmlns:a16="http://schemas.microsoft.com/office/drawing/2014/main" id="{0772BA78-EFCF-4D1D-83AE-825B9B645CF8}"/>
              </a:ext>
            </a:extLst>
          </p:cNvPr>
          <p:cNvSpPr txBox="1"/>
          <p:nvPr/>
        </p:nvSpPr>
        <p:spPr>
          <a:xfrm>
            <a:off x="1060450" y="1288534"/>
            <a:ext cx="6096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常用算法：</a:t>
            </a:r>
            <a:endParaRPr lang="zh-CN" altLang="en-US" b="1" dirty="0"/>
          </a:p>
        </p:txBody>
      </p:sp>
      <p:sp>
        <p:nvSpPr>
          <p:cNvPr id="9" name="文本框 8">
            <a:extLst>
              <a:ext uri="{FF2B5EF4-FFF2-40B4-BE49-F238E27FC236}">
                <a16:creationId xmlns:a16="http://schemas.microsoft.com/office/drawing/2014/main" id="{8B36BD02-D6E0-4C1B-BBA1-905D878309AE}"/>
              </a:ext>
            </a:extLst>
          </p:cNvPr>
          <p:cNvSpPr txBox="1"/>
          <p:nvPr/>
        </p:nvSpPr>
        <p:spPr>
          <a:xfrm>
            <a:off x="1060450" y="4175959"/>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python</a:t>
            </a: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工具：</a:t>
            </a:r>
            <a:endParaRPr lang="zh-CN" altLang="en-US" b="1" dirty="0"/>
          </a:p>
        </p:txBody>
      </p:sp>
    </p:spTree>
    <p:extLst>
      <p:ext uri="{BB962C8B-B14F-4D97-AF65-F5344CB8AC3E}">
        <p14:creationId xmlns:p14="http://schemas.microsoft.com/office/powerpoint/2010/main" val="209180374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896982" y="558108"/>
            <a:ext cx="4916961" cy="5447253"/>
            <a:chOff x="2125582" y="558108"/>
            <a:chExt cx="4916961" cy="5447253"/>
          </a:xfrm>
        </p:grpSpPr>
        <p:sp>
          <p:nvSpPr>
            <p:cNvPr id="2" name="Freeform 6"/>
            <p:cNvSpPr/>
            <p:nvPr/>
          </p:nvSpPr>
          <p:spPr bwMode="auto">
            <a:xfrm>
              <a:off x="2125582" y="1648485"/>
              <a:ext cx="1305089" cy="1305089"/>
            </a:xfrm>
            <a:custGeom>
              <a:avLst/>
              <a:gdLst>
                <a:gd name="T0" fmla="*/ 510 w 1020"/>
                <a:gd name="T1" fmla="*/ 0 h 1020"/>
                <a:gd name="T2" fmla="*/ 1020 w 1020"/>
                <a:gd name="T3" fmla="*/ 510 h 1020"/>
                <a:gd name="T4" fmla="*/ 1020 w 1020"/>
                <a:gd name="T5" fmla="*/ 510 h 1020"/>
                <a:gd name="T6" fmla="*/ 510 w 1020"/>
                <a:gd name="T7" fmla="*/ 1020 h 1020"/>
                <a:gd name="T8" fmla="*/ 510 w 1020"/>
                <a:gd name="T9" fmla="*/ 1020 h 1020"/>
                <a:gd name="T10" fmla="*/ 0 w 1020"/>
                <a:gd name="T11" fmla="*/ 510 h 1020"/>
                <a:gd name="T12" fmla="*/ 510 w 1020"/>
                <a:gd name="T13" fmla="*/ 0 h 1020"/>
              </a:gdLst>
              <a:ahLst/>
              <a:cxnLst>
                <a:cxn ang="0">
                  <a:pos x="T0" y="T1"/>
                </a:cxn>
                <a:cxn ang="0">
                  <a:pos x="T2" y="T3"/>
                </a:cxn>
                <a:cxn ang="0">
                  <a:pos x="T4" y="T5"/>
                </a:cxn>
                <a:cxn ang="0">
                  <a:pos x="T6" y="T7"/>
                </a:cxn>
                <a:cxn ang="0">
                  <a:pos x="T8" y="T9"/>
                </a:cxn>
                <a:cxn ang="0">
                  <a:pos x="T10" y="T11"/>
                </a:cxn>
                <a:cxn ang="0">
                  <a:pos x="T12" y="T13"/>
                </a:cxn>
              </a:cxnLst>
              <a:rect l="0" t="0" r="r" b="b"/>
              <a:pathLst>
                <a:path w="1020" h="1020">
                  <a:moveTo>
                    <a:pt x="510" y="0"/>
                  </a:moveTo>
                  <a:lnTo>
                    <a:pt x="1020" y="510"/>
                  </a:lnTo>
                  <a:lnTo>
                    <a:pt x="1020" y="510"/>
                  </a:lnTo>
                  <a:lnTo>
                    <a:pt x="510" y="1020"/>
                  </a:lnTo>
                  <a:lnTo>
                    <a:pt x="510" y="1020"/>
                  </a:lnTo>
                  <a:lnTo>
                    <a:pt x="0" y="510"/>
                  </a:lnTo>
                  <a:lnTo>
                    <a:pt x="510" y="0"/>
                  </a:lnTo>
                  <a:close/>
                </a:path>
              </a:pathLst>
            </a:custGeom>
            <a:solidFill>
              <a:srgbClr val="00B0F0"/>
            </a:solidFill>
            <a:ln w="0">
              <a:noFill/>
              <a:prstDash val="solid"/>
              <a:round/>
            </a:ln>
          </p:spPr>
          <p:txBody>
            <a:bodyPr vert="horz" wrap="square" lIns="0" tIns="0" rIns="0" bIns="0" numCol="1" anchor="ctr" anchorCtr="1" compatLnSpc="1"/>
            <a:lstStyle/>
            <a:p>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auto">
            <a:xfrm>
              <a:off x="2826950" y="1240254"/>
              <a:ext cx="3566859" cy="3563017"/>
            </a:xfrm>
            <a:custGeom>
              <a:avLst/>
              <a:gdLst>
                <a:gd name="T0" fmla="*/ 929 w 1857"/>
                <a:gd name="T1" fmla="*/ 0 h 1855"/>
                <a:gd name="T2" fmla="*/ 1857 w 1857"/>
                <a:gd name="T3" fmla="*/ 928 h 1855"/>
                <a:gd name="T4" fmla="*/ 929 w 1857"/>
                <a:gd name="T5" fmla="*/ 1855 h 1855"/>
                <a:gd name="T6" fmla="*/ 0 w 1857"/>
                <a:gd name="T7" fmla="*/ 928 h 1855"/>
                <a:gd name="T8" fmla="*/ 929 w 1857"/>
                <a:gd name="T9" fmla="*/ 0 h 1855"/>
              </a:gdLst>
              <a:ahLst/>
              <a:cxnLst>
                <a:cxn ang="0">
                  <a:pos x="T0" y="T1"/>
                </a:cxn>
                <a:cxn ang="0">
                  <a:pos x="T2" y="T3"/>
                </a:cxn>
                <a:cxn ang="0">
                  <a:pos x="T4" y="T5"/>
                </a:cxn>
                <a:cxn ang="0">
                  <a:pos x="T6" y="T7"/>
                </a:cxn>
                <a:cxn ang="0">
                  <a:pos x="T8" y="T9"/>
                </a:cxn>
              </a:cxnLst>
              <a:rect l="0" t="0" r="r" b="b"/>
              <a:pathLst>
                <a:path w="1857" h="1855">
                  <a:moveTo>
                    <a:pt x="929" y="0"/>
                  </a:moveTo>
                  <a:lnTo>
                    <a:pt x="1857" y="928"/>
                  </a:lnTo>
                  <a:lnTo>
                    <a:pt x="929" y="1855"/>
                  </a:lnTo>
                  <a:lnTo>
                    <a:pt x="0" y="928"/>
                  </a:lnTo>
                  <a:lnTo>
                    <a:pt x="929"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5" name="Freeform 10"/>
            <p:cNvSpPr/>
            <p:nvPr/>
          </p:nvSpPr>
          <p:spPr bwMode="auto">
            <a:xfrm>
              <a:off x="3630799" y="4444087"/>
              <a:ext cx="954741" cy="954739"/>
            </a:xfrm>
            <a:custGeom>
              <a:avLst/>
              <a:gdLst>
                <a:gd name="T0" fmla="*/ 307 w 613"/>
                <a:gd name="T1" fmla="*/ 0 h 613"/>
                <a:gd name="T2" fmla="*/ 613 w 613"/>
                <a:gd name="T3" fmla="*/ 307 h 613"/>
                <a:gd name="T4" fmla="*/ 307 w 613"/>
                <a:gd name="T5" fmla="*/ 613 h 613"/>
                <a:gd name="T6" fmla="*/ 0 w 613"/>
                <a:gd name="T7" fmla="*/ 307 h 613"/>
                <a:gd name="T8" fmla="*/ 307 w 613"/>
                <a:gd name="T9" fmla="*/ 0 h 613"/>
              </a:gdLst>
              <a:ahLst/>
              <a:cxnLst>
                <a:cxn ang="0">
                  <a:pos x="T0" y="T1"/>
                </a:cxn>
                <a:cxn ang="0">
                  <a:pos x="T2" y="T3"/>
                </a:cxn>
                <a:cxn ang="0">
                  <a:pos x="T4" y="T5"/>
                </a:cxn>
                <a:cxn ang="0">
                  <a:pos x="T6" y="T7"/>
                </a:cxn>
                <a:cxn ang="0">
                  <a:pos x="T8" y="T9"/>
                </a:cxn>
              </a:cxnLst>
              <a:rect l="0" t="0" r="r" b="b"/>
              <a:pathLst>
                <a:path w="613" h="613">
                  <a:moveTo>
                    <a:pt x="307" y="0"/>
                  </a:moveTo>
                  <a:lnTo>
                    <a:pt x="613" y="307"/>
                  </a:lnTo>
                  <a:lnTo>
                    <a:pt x="307" y="613"/>
                  </a:lnTo>
                  <a:lnTo>
                    <a:pt x="0" y="307"/>
                  </a:lnTo>
                  <a:lnTo>
                    <a:pt x="307"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6" name="Freeform 12"/>
            <p:cNvSpPr/>
            <p:nvPr/>
          </p:nvSpPr>
          <p:spPr bwMode="auto">
            <a:xfrm>
              <a:off x="5901331" y="1821410"/>
              <a:ext cx="1141212" cy="1137973"/>
            </a:xfrm>
            <a:custGeom>
              <a:avLst/>
              <a:gdLst>
                <a:gd name="T0" fmla="*/ 528 w 1057"/>
                <a:gd name="T1" fmla="*/ 0 h 1054"/>
                <a:gd name="T2" fmla="*/ 1057 w 1057"/>
                <a:gd name="T3" fmla="*/ 527 h 1054"/>
                <a:gd name="T4" fmla="*/ 528 w 1057"/>
                <a:gd name="T5" fmla="*/ 1054 h 1054"/>
                <a:gd name="T6" fmla="*/ 510 w 1057"/>
                <a:gd name="T7" fmla="*/ 1037 h 1054"/>
                <a:gd name="T8" fmla="*/ 0 w 1057"/>
                <a:gd name="T9" fmla="*/ 527 h 1054"/>
                <a:gd name="T10" fmla="*/ 510 w 1057"/>
                <a:gd name="T11" fmla="*/ 17 h 1054"/>
                <a:gd name="T12" fmla="*/ 528 w 1057"/>
                <a:gd name="T13" fmla="*/ 0 h 1054"/>
              </a:gdLst>
              <a:ahLst/>
              <a:cxnLst>
                <a:cxn ang="0">
                  <a:pos x="T0" y="T1"/>
                </a:cxn>
                <a:cxn ang="0">
                  <a:pos x="T2" y="T3"/>
                </a:cxn>
                <a:cxn ang="0">
                  <a:pos x="T4" y="T5"/>
                </a:cxn>
                <a:cxn ang="0">
                  <a:pos x="T6" y="T7"/>
                </a:cxn>
                <a:cxn ang="0">
                  <a:pos x="T8" y="T9"/>
                </a:cxn>
                <a:cxn ang="0">
                  <a:pos x="T10" y="T11"/>
                </a:cxn>
                <a:cxn ang="0">
                  <a:pos x="T12" y="T13"/>
                </a:cxn>
              </a:cxnLst>
              <a:rect l="0" t="0" r="r" b="b"/>
              <a:pathLst>
                <a:path w="1057" h="1054">
                  <a:moveTo>
                    <a:pt x="528" y="0"/>
                  </a:moveTo>
                  <a:lnTo>
                    <a:pt x="1057" y="527"/>
                  </a:lnTo>
                  <a:lnTo>
                    <a:pt x="528" y="1054"/>
                  </a:lnTo>
                  <a:lnTo>
                    <a:pt x="510" y="1037"/>
                  </a:lnTo>
                  <a:lnTo>
                    <a:pt x="0" y="527"/>
                  </a:lnTo>
                  <a:lnTo>
                    <a:pt x="510" y="17"/>
                  </a:lnTo>
                  <a:lnTo>
                    <a:pt x="528"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7" name="Freeform 7"/>
            <p:cNvSpPr/>
            <p:nvPr/>
          </p:nvSpPr>
          <p:spPr bwMode="auto">
            <a:xfrm>
              <a:off x="3827737" y="5446419"/>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8" name="Freeform 7"/>
            <p:cNvSpPr/>
            <p:nvPr/>
          </p:nvSpPr>
          <p:spPr bwMode="auto">
            <a:xfrm>
              <a:off x="4403209" y="558108"/>
              <a:ext cx="560862" cy="558942"/>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B0F0"/>
            </a:solidFill>
            <a:ln w="0">
              <a:noFill/>
              <a:prstDash val="solid"/>
              <a:round/>
            </a:ln>
          </p:spPr>
          <p:txBody>
            <a:bodyPr vert="horz" wrap="square" lIns="128573" tIns="64286" rIns="128573" bIns="64286" numCol="1" anchor="t" anchorCtr="0" compatLnSpc="1"/>
            <a:lstStyle/>
            <a:p>
              <a:endParaRPr lang="zh-CN" altLang="en-US" sz="2000"/>
            </a:p>
          </p:txBody>
        </p:sp>
        <p:sp>
          <p:nvSpPr>
            <p:cNvPr id="9" name="MH_Others_1"/>
            <p:cNvSpPr txBox="1"/>
            <p:nvPr>
              <p:custDataLst>
                <p:tags r:id="rId4"/>
              </p:custDataLst>
            </p:nvPr>
          </p:nvSpPr>
          <p:spPr>
            <a:xfrm>
              <a:off x="3148666" y="2329639"/>
              <a:ext cx="2873745" cy="1015534"/>
            </a:xfrm>
            <a:prstGeom prst="rect">
              <a:avLst/>
            </a:prstGeom>
            <a:noFill/>
          </p:spPr>
          <p:txBody>
            <a:bodyPr vert="horz" wrap="square" lIns="0" tIns="0" rIns="0" bIns="0" rtlCol="0" anchor="ctr" anchorCtr="0">
              <a:spAutoFit/>
            </a:bodyPr>
            <a:lstStyle/>
            <a:p>
              <a:pPr algn="ctr"/>
              <a:r>
                <a:rPr lang="zh-CN" altLang="en-US" sz="66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0" name="MH_Others_2"/>
            <p:cNvSpPr txBox="1"/>
            <p:nvPr>
              <p:custDataLst>
                <p:tags r:id="rId5"/>
              </p:custDataLst>
            </p:nvPr>
          </p:nvSpPr>
          <p:spPr>
            <a:xfrm>
              <a:off x="3163180" y="3345206"/>
              <a:ext cx="2844716" cy="430887"/>
            </a:xfrm>
            <a:prstGeom prst="rect">
              <a:avLst/>
            </a:prstGeom>
            <a:noFill/>
          </p:spPr>
          <p:txBody>
            <a:bodyPr wrap="square" lIns="0" tIns="0" rIns="0" bIns="0">
              <a:spAutoFit/>
            </a:bodyPr>
            <a:lstStyle/>
            <a:p>
              <a:pPr algn="ctr">
                <a:defRPr/>
              </a:pP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3" name="图片 42" descr="微信截图_20180530114741副本.png"/>
          <p:cNvPicPr>
            <a:picLocks noChangeAspect="1"/>
          </p:cNvPicPr>
          <p:nvPr/>
        </p:nvPicPr>
        <p:blipFill>
          <a:blip r:embed="rId8"/>
          <a:stretch>
            <a:fillRect/>
          </a:stretch>
        </p:blipFill>
        <p:spPr>
          <a:xfrm>
            <a:off x="1198920" y="2991505"/>
            <a:ext cx="2748244" cy="2736000"/>
          </a:xfrm>
          <a:prstGeom prst="rect">
            <a:avLst/>
          </a:prstGeom>
        </p:spPr>
      </p:pic>
      <p:grpSp>
        <p:nvGrpSpPr>
          <p:cNvPr id="22" name="组合 21">
            <a:extLst>
              <a:ext uri="{FF2B5EF4-FFF2-40B4-BE49-F238E27FC236}">
                <a16:creationId xmlns:a16="http://schemas.microsoft.com/office/drawing/2014/main" id="{20C72390-D7BB-4AFA-BE07-2D74B9BBAF7B}"/>
              </a:ext>
            </a:extLst>
          </p:cNvPr>
          <p:cNvGrpSpPr/>
          <p:nvPr/>
        </p:nvGrpSpPr>
        <p:grpSpPr>
          <a:xfrm>
            <a:off x="5337767" y="2652740"/>
            <a:ext cx="5527747" cy="2448308"/>
            <a:chOff x="5337767" y="2652740"/>
            <a:chExt cx="5527747" cy="2448308"/>
          </a:xfrm>
        </p:grpSpPr>
        <p:grpSp>
          <p:nvGrpSpPr>
            <p:cNvPr id="23" name="组合 22">
              <a:extLst>
                <a:ext uri="{FF2B5EF4-FFF2-40B4-BE49-F238E27FC236}">
                  <a16:creationId xmlns:a16="http://schemas.microsoft.com/office/drawing/2014/main" id="{2B236221-55F3-4170-B35B-419ACEE035B4}"/>
                </a:ext>
              </a:extLst>
            </p:cNvPr>
            <p:cNvGrpSpPr/>
            <p:nvPr/>
          </p:nvGrpSpPr>
          <p:grpSpPr>
            <a:xfrm>
              <a:off x="7128573" y="2652740"/>
              <a:ext cx="3736941" cy="369332"/>
              <a:chOff x="7503267" y="2327662"/>
              <a:chExt cx="3736941" cy="369332"/>
            </a:xfrm>
          </p:grpSpPr>
          <p:sp>
            <p:nvSpPr>
              <p:cNvPr id="38" name="Freeform 7">
                <a:extLst>
                  <a:ext uri="{FF2B5EF4-FFF2-40B4-BE49-F238E27FC236}">
                    <a16:creationId xmlns:a16="http://schemas.microsoft.com/office/drawing/2014/main" id="{EF0374CB-7F1C-477D-9FE0-B0831CC558F4}"/>
                  </a:ext>
                </a:extLst>
              </p:cNvPr>
              <p:cNvSpPr/>
              <p:nvPr/>
            </p:nvSpPr>
            <p:spPr bwMode="auto">
              <a:xfrm>
                <a:off x="7503267" y="2450217"/>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b="1" dirty="0"/>
              </a:p>
            </p:txBody>
          </p:sp>
          <p:sp>
            <p:nvSpPr>
              <p:cNvPr id="41" name="MH_SubTitle_1">
                <a:extLst>
                  <a:ext uri="{FF2B5EF4-FFF2-40B4-BE49-F238E27FC236}">
                    <a16:creationId xmlns:a16="http://schemas.microsoft.com/office/drawing/2014/main" id="{1D9E0CFC-9092-4371-8899-F793D418A4A2}"/>
                  </a:ext>
                </a:extLst>
              </p:cNvPr>
              <p:cNvSpPr txBox="1"/>
              <p:nvPr>
                <p:custDataLst>
                  <p:tags r:id="rId3"/>
                </p:custDataLst>
              </p:nvPr>
            </p:nvSpPr>
            <p:spPr>
              <a:xfrm>
                <a:off x="7775673" y="2327662"/>
                <a:ext cx="3464535"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异常检测概述</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6698ED94-3336-43A9-8DF3-05D95E301578}"/>
                </a:ext>
              </a:extLst>
            </p:cNvPr>
            <p:cNvGrpSpPr/>
            <p:nvPr/>
          </p:nvGrpSpPr>
          <p:grpSpPr>
            <a:xfrm>
              <a:off x="6223594" y="3692228"/>
              <a:ext cx="3866029" cy="369332"/>
              <a:chOff x="6752869" y="3212103"/>
              <a:chExt cx="3866029" cy="369332"/>
            </a:xfrm>
          </p:grpSpPr>
          <p:sp>
            <p:nvSpPr>
              <p:cNvPr id="36" name="Freeform 7">
                <a:extLst>
                  <a:ext uri="{FF2B5EF4-FFF2-40B4-BE49-F238E27FC236}">
                    <a16:creationId xmlns:a16="http://schemas.microsoft.com/office/drawing/2014/main" id="{96FB2D0A-E8DE-4521-9259-06795C54145A}"/>
                  </a:ext>
                </a:extLst>
              </p:cNvPr>
              <p:cNvSpPr/>
              <p:nvPr/>
            </p:nvSpPr>
            <p:spPr bwMode="auto">
              <a:xfrm>
                <a:off x="6752869" y="3315654"/>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rgbClr val="0097D3"/>
              </a:solidFill>
              <a:ln w="0">
                <a:noFill/>
                <a:prstDash val="solid"/>
                <a:round/>
              </a:ln>
            </p:spPr>
            <p:txBody>
              <a:bodyPr vert="horz" wrap="square" lIns="128573" tIns="64286" rIns="128573" bIns="64286" numCol="1" anchor="t" anchorCtr="0" compatLnSpc="1"/>
              <a:lstStyle/>
              <a:p>
                <a:endParaRPr lang="zh-CN" altLang="en-US" sz="2000" b="1">
                  <a:solidFill>
                    <a:srgbClr val="0097D3"/>
                  </a:solidFill>
                </a:endParaRPr>
              </a:p>
            </p:txBody>
          </p:sp>
          <p:sp>
            <p:nvSpPr>
              <p:cNvPr id="37" name="MH_SubTitle_1">
                <a:extLst>
                  <a:ext uri="{FF2B5EF4-FFF2-40B4-BE49-F238E27FC236}">
                    <a16:creationId xmlns:a16="http://schemas.microsoft.com/office/drawing/2014/main" id="{FBE19FBB-5FB8-49AA-95B1-10202E0D5521}"/>
                  </a:ext>
                </a:extLst>
              </p:cNvPr>
              <p:cNvSpPr txBox="1"/>
              <p:nvPr>
                <p:custDataLst>
                  <p:tags r:id="rId2"/>
                </p:custDataLst>
              </p:nvPr>
            </p:nvSpPr>
            <p:spPr>
              <a:xfrm>
                <a:off x="7031534" y="3212103"/>
                <a:ext cx="3587364" cy="369332"/>
              </a:xfrm>
              <a:prstGeom prst="rect">
                <a:avLst/>
              </a:prstGeom>
              <a:noFill/>
            </p:spPr>
            <p:txBody>
              <a:bodyPr wrap="square" lIns="0" tIns="0" rIns="0" bIns="0" anchor="t" anchorCtr="0">
                <a:spAutoFit/>
              </a:bodyPr>
              <a:lstStyle/>
              <a:p>
                <a:r>
                  <a:rPr lang="zh-CN" altLang="en-US" sz="2400" b="1" dirty="0">
                    <a:solidFill>
                      <a:srgbClr val="0097D3"/>
                    </a:solidFill>
                    <a:latin typeface="Arial" panose="020B0604020202020204" pitchFamily="34" charset="0"/>
                    <a:ea typeface="微软雅黑" panose="020B0503020204020204" pitchFamily="34" charset="-122"/>
                    <a:sym typeface="Arial" panose="020B0604020202020204" pitchFamily="34" charset="0"/>
                  </a:rPr>
                  <a:t>异常检测算法</a:t>
                </a:r>
                <a:endParaRPr lang="en-US" altLang="zh-CN" sz="2400" b="1" dirty="0">
                  <a:solidFill>
                    <a:srgbClr val="0097D3"/>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a:extLst>
                <a:ext uri="{FF2B5EF4-FFF2-40B4-BE49-F238E27FC236}">
                  <a16:creationId xmlns:a16="http://schemas.microsoft.com/office/drawing/2014/main" id="{A1B1DD4E-ACF6-4648-8FE4-FA1A13E61A7F}"/>
                </a:ext>
              </a:extLst>
            </p:cNvPr>
            <p:cNvGrpSpPr/>
            <p:nvPr/>
          </p:nvGrpSpPr>
          <p:grpSpPr>
            <a:xfrm>
              <a:off x="5337767" y="4731716"/>
              <a:ext cx="3846878" cy="369332"/>
              <a:chOff x="5722477" y="4044838"/>
              <a:chExt cx="3846878" cy="369332"/>
            </a:xfrm>
          </p:grpSpPr>
          <p:sp>
            <p:nvSpPr>
              <p:cNvPr id="26" name="Freeform 7">
                <a:extLst>
                  <a:ext uri="{FF2B5EF4-FFF2-40B4-BE49-F238E27FC236}">
                    <a16:creationId xmlns:a16="http://schemas.microsoft.com/office/drawing/2014/main" id="{B33DD923-182A-4CAE-9324-95E6482D2CD0}"/>
                  </a:ext>
                </a:extLst>
              </p:cNvPr>
              <p:cNvSpPr/>
              <p:nvPr/>
            </p:nvSpPr>
            <p:spPr bwMode="auto">
              <a:xfrm>
                <a:off x="5722477" y="4125646"/>
                <a:ext cx="144000" cy="144000"/>
              </a:xfrm>
              <a:custGeom>
                <a:avLst/>
                <a:gdLst>
                  <a:gd name="T0" fmla="*/ 145 w 292"/>
                  <a:gd name="T1" fmla="*/ 0 h 291"/>
                  <a:gd name="T2" fmla="*/ 292 w 292"/>
                  <a:gd name="T3" fmla="*/ 146 h 291"/>
                  <a:gd name="T4" fmla="*/ 145 w 292"/>
                  <a:gd name="T5" fmla="*/ 291 h 291"/>
                  <a:gd name="T6" fmla="*/ 0 w 292"/>
                  <a:gd name="T7" fmla="*/ 146 h 291"/>
                  <a:gd name="T8" fmla="*/ 145 w 292"/>
                  <a:gd name="T9" fmla="*/ 0 h 291"/>
                </a:gdLst>
                <a:ahLst/>
                <a:cxnLst>
                  <a:cxn ang="0">
                    <a:pos x="T0" y="T1"/>
                  </a:cxn>
                  <a:cxn ang="0">
                    <a:pos x="T2" y="T3"/>
                  </a:cxn>
                  <a:cxn ang="0">
                    <a:pos x="T4" y="T5"/>
                  </a:cxn>
                  <a:cxn ang="0">
                    <a:pos x="T6" y="T7"/>
                  </a:cxn>
                  <a:cxn ang="0">
                    <a:pos x="T8" y="T9"/>
                  </a:cxn>
                </a:cxnLst>
                <a:rect l="0" t="0" r="r" b="b"/>
                <a:pathLst>
                  <a:path w="292" h="291">
                    <a:moveTo>
                      <a:pt x="145" y="0"/>
                    </a:moveTo>
                    <a:lnTo>
                      <a:pt x="292" y="146"/>
                    </a:lnTo>
                    <a:lnTo>
                      <a:pt x="145" y="291"/>
                    </a:lnTo>
                    <a:lnTo>
                      <a:pt x="0" y="146"/>
                    </a:lnTo>
                    <a:lnTo>
                      <a:pt x="145" y="0"/>
                    </a:lnTo>
                    <a:close/>
                  </a:path>
                </a:pathLst>
              </a:custGeom>
              <a:solidFill>
                <a:schemeClr val="bg1">
                  <a:lumMod val="65000"/>
                </a:schemeClr>
              </a:solidFill>
              <a:ln w="0">
                <a:noFill/>
                <a:prstDash val="solid"/>
                <a:round/>
              </a:ln>
            </p:spPr>
            <p:txBody>
              <a:bodyPr vert="horz" wrap="square" lIns="128573" tIns="64286" rIns="128573" bIns="64286" numCol="1" anchor="t" anchorCtr="0" compatLnSpc="1"/>
              <a:lstStyle/>
              <a:p>
                <a:endParaRPr lang="zh-CN" altLang="en-US" sz="2000" dirty="0"/>
              </a:p>
            </p:txBody>
          </p:sp>
          <p:sp>
            <p:nvSpPr>
              <p:cNvPr id="27" name="MH_SubTitle_1">
                <a:extLst>
                  <a:ext uri="{FF2B5EF4-FFF2-40B4-BE49-F238E27FC236}">
                    <a16:creationId xmlns:a16="http://schemas.microsoft.com/office/drawing/2014/main" id="{A306DD6A-4915-4419-9A0C-8C1F0950E1C8}"/>
                  </a:ext>
                </a:extLst>
              </p:cNvPr>
              <p:cNvSpPr txBox="1"/>
              <p:nvPr>
                <p:custDataLst>
                  <p:tags r:id="rId1"/>
                </p:custDataLst>
              </p:nvPr>
            </p:nvSpPr>
            <p:spPr>
              <a:xfrm>
                <a:off x="5981991" y="4044838"/>
                <a:ext cx="3587364" cy="369332"/>
              </a:xfrm>
              <a:prstGeom prst="rect">
                <a:avLst/>
              </a:prstGeom>
              <a:noFill/>
            </p:spPr>
            <p:txBody>
              <a:bodyPr wrap="square" lIns="0" tIns="0" rIns="0" bIns="0" anchor="t" anchorCtr="0">
                <a:spAutoFit/>
              </a:bodyPr>
              <a:lstStyle/>
              <a:p>
                <a:r>
                  <a:rPr lang="zh-CN" altLang="en-US"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案例分享</a:t>
                </a:r>
                <a:endParaRPr lang="en-US" altLang="zh-CN" sz="2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38942938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019736" y="292393"/>
            <a:ext cx="6112210"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b="1">
                <a:solidFill>
                  <a:srgbClr val="00B0F0"/>
                </a:solidFill>
                <a:latin typeface="微软雅黑"/>
                <a:ea typeface="微软雅黑"/>
                <a:cs typeface="微软雅黑"/>
                <a:sym typeface="微软雅黑"/>
              </a:defRPr>
            </a:lvl1pPr>
          </a:lstStyle>
          <a:p>
            <a:r>
              <a:rPr lang="en-US" altLang="zh-CN" dirty="0">
                <a:solidFill>
                  <a:srgbClr val="0097D3"/>
                </a:solidFill>
                <a:latin typeface="微软雅黑" panose="020B0503020204020204" pitchFamily="34" charset="-122"/>
              </a:rPr>
              <a:t>IF</a:t>
            </a:r>
            <a:endParaRPr lang="zh-CN" altLang="en-US" dirty="0">
              <a:solidFill>
                <a:srgbClr val="0097D3"/>
              </a:solidFill>
              <a:latin typeface="微软雅黑" panose="020B0503020204020204" pitchFamily="34" charset="-122"/>
            </a:endParaRPr>
          </a:p>
        </p:txBody>
      </p:sp>
      <p:pic>
        <p:nvPicPr>
          <p:cNvPr id="3" name="图片 2">
            <a:extLst>
              <a:ext uri="{FF2B5EF4-FFF2-40B4-BE49-F238E27FC236}">
                <a16:creationId xmlns:a16="http://schemas.microsoft.com/office/drawing/2014/main" id="{DE1DEE87-DE1C-460A-854B-BC84F34C95D9}"/>
              </a:ext>
            </a:extLst>
          </p:cNvPr>
          <p:cNvPicPr>
            <a:picLocks noChangeAspect="1"/>
          </p:cNvPicPr>
          <p:nvPr/>
        </p:nvPicPr>
        <p:blipFill>
          <a:blip r:embed="rId3"/>
          <a:stretch>
            <a:fillRect/>
          </a:stretch>
        </p:blipFill>
        <p:spPr>
          <a:xfrm>
            <a:off x="6096000" y="2598196"/>
            <a:ext cx="5131293" cy="3050212"/>
          </a:xfrm>
          <a:prstGeom prst="rect">
            <a:avLst/>
          </a:prstGeom>
        </p:spPr>
      </p:pic>
      <p:sp>
        <p:nvSpPr>
          <p:cNvPr id="6" name="文本框 5">
            <a:extLst>
              <a:ext uri="{FF2B5EF4-FFF2-40B4-BE49-F238E27FC236}">
                <a16:creationId xmlns:a16="http://schemas.microsoft.com/office/drawing/2014/main" id="{B09F6D08-617E-406C-89A0-6E5412BF21EE}"/>
              </a:ext>
            </a:extLst>
          </p:cNvPr>
          <p:cNvSpPr txBox="1"/>
          <p:nvPr/>
        </p:nvSpPr>
        <p:spPr>
          <a:xfrm>
            <a:off x="964707" y="1427561"/>
            <a:ext cx="10262586" cy="752770"/>
          </a:xfrm>
          <a:prstGeom prst="rect">
            <a:avLst/>
          </a:prstGeom>
          <a:noFill/>
        </p:spPr>
        <p:txBody>
          <a:bodyPr wrap="square">
            <a:spAutoFit/>
          </a:bodyPr>
          <a:lstStyle/>
          <a:p>
            <a:pPr>
              <a:lnSpc>
                <a:spcPct val="125000"/>
              </a:lnSpc>
            </a:pPr>
            <a:r>
              <a:rPr lang="zh-CN" altLang="zh-CN" sz="1800" dirty="0">
                <a:effectLst/>
                <a:ea typeface="微软雅黑" panose="020B0503020204020204" pitchFamily="34" charset="-122"/>
                <a:cs typeface="Times New Roman" panose="02020603050405020304" pitchFamily="18" charset="0"/>
              </a:rPr>
              <a:t>孤立森林（</a:t>
            </a:r>
            <a:r>
              <a:rPr lang="en-US" altLang="zh-CN" sz="1800" dirty="0">
                <a:effectLst/>
                <a:ea typeface="微软雅黑" panose="020B0503020204020204" pitchFamily="34" charset="-122"/>
                <a:cs typeface="Times New Roman" panose="02020603050405020304" pitchFamily="18" charset="0"/>
              </a:rPr>
              <a:t>Isolation Forest</a:t>
            </a:r>
            <a:r>
              <a:rPr lang="zh-CN" altLang="zh-CN" sz="1800" dirty="0">
                <a:effectLst/>
                <a:ea typeface="微软雅黑" panose="020B0503020204020204" pitchFamily="34" charset="-122"/>
                <a:cs typeface="Times New Roman" panose="02020603050405020304" pitchFamily="18" charset="0"/>
              </a:rPr>
              <a:t>）是一种基于</a:t>
            </a:r>
            <a:r>
              <a:rPr lang="zh-CN" altLang="zh-CN" sz="1800" b="1" dirty="0">
                <a:effectLst/>
                <a:ea typeface="微软雅黑" panose="020B0503020204020204" pitchFamily="34" charset="-122"/>
                <a:cs typeface="Times New Roman" panose="02020603050405020304" pitchFamily="18" charset="0"/>
              </a:rPr>
              <a:t>空间随机划分</a:t>
            </a:r>
            <a:r>
              <a:rPr lang="zh-CN" altLang="zh-CN" sz="1800" dirty="0">
                <a:effectLst/>
                <a:ea typeface="微软雅黑" panose="020B0503020204020204" pitchFamily="34" charset="-122"/>
                <a:cs typeface="Times New Roman" panose="02020603050405020304" pitchFamily="18" charset="0"/>
              </a:rPr>
              <a:t>思想的</a:t>
            </a:r>
            <a:r>
              <a:rPr lang="zh-CN" altLang="zh-CN" sz="1800" b="1" dirty="0">
                <a:effectLst/>
                <a:ea typeface="微软雅黑" panose="020B0503020204020204" pitchFamily="34" charset="-122"/>
                <a:cs typeface="Times New Roman" panose="02020603050405020304" pitchFamily="18" charset="0"/>
              </a:rPr>
              <a:t>集成</a:t>
            </a:r>
            <a:r>
              <a:rPr lang="zh-CN" altLang="zh-CN" sz="1800" dirty="0">
                <a:effectLst/>
                <a:ea typeface="微软雅黑" panose="020B0503020204020204" pitchFamily="34" charset="-122"/>
                <a:cs typeface="Times New Roman" panose="02020603050405020304" pitchFamily="18" charset="0"/>
              </a:rPr>
              <a:t>算法，由多颗二叉树并行得到，再将输出结果进行</a:t>
            </a:r>
            <a:r>
              <a:rPr lang="zh-CN" altLang="zh-CN" sz="1800" b="1" dirty="0">
                <a:effectLst/>
                <a:ea typeface="微软雅黑" panose="020B0503020204020204" pitchFamily="34" charset="-122"/>
                <a:cs typeface="Times New Roman" panose="02020603050405020304" pitchFamily="18" charset="0"/>
              </a:rPr>
              <a:t>加权平均</a:t>
            </a:r>
            <a:r>
              <a:rPr lang="zh-CN" altLang="zh-CN" sz="1800" dirty="0">
                <a:effectLst/>
                <a:ea typeface="微软雅黑" panose="020B0503020204020204" pitchFamily="34" charset="-122"/>
                <a:cs typeface="Times New Roman" panose="02020603050405020304" pitchFamily="18" charset="0"/>
              </a:rPr>
              <a:t>。</a:t>
            </a:r>
            <a:endParaRPr lang="zh-CN" altLang="en-US" dirty="0"/>
          </a:p>
        </p:txBody>
      </p:sp>
      <p:sp>
        <p:nvSpPr>
          <p:cNvPr id="8" name="文本框 7">
            <a:extLst>
              <a:ext uri="{FF2B5EF4-FFF2-40B4-BE49-F238E27FC236}">
                <a16:creationId xmlns:a16="http://schemas.microsoft.com/office/drawing/2014/main" id="{3BA282F4-8C3E-4639-9536-1CECDEB8D663}"/>
              </a:ext>
            </a:extLst>
          </p:cNvPr>
          <p:cNvSpPr txBox="1"/>
          <p:nvPr/>
        </p:nvSpPr>
        <p:spPr>
          <a:xfrm>
            <a:off x="964707" y="2587314"/>
            <a:ext cx="4823534" cy="3061094"/>
          </a:xfrm>
          <a:prstGeom prst="rect">
            <a:avLst/>
          </a:prstGeom>
          <a:noFill/>
        </p:spPr>
        <p:txBody>
          <a:bodyPr wrap="square">
            <a:spAutoFit/>
          </a:bodyPr>
          <a:lstStyle/>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从样本空间中随机选择一部分样本，从特征空间</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随机选择</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一个特征，即行列采样；</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在现有特征维度上随机选取一个特征值作为划分节点，即阈值；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25000"/>
              </a:lnSpc>
              <a:spcBef>
                <a:spcPts val="300"/>
              </a:spcBef>
              <a:spcAft>
                <a:spcPts val="300"/>
              </a:spcAft>
              <a:buFont typeface="Arial" panose="020B0604020202020204" pitchFamily="34" charset="0"/>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分化决策树，左枝放入小于等于该阈值的样本，右枝放入大于该阈值的样本；</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25000"/>
              </a:lnSpc>
              <a:spcBef>
                <a:spcPts val="300"/>
              </a:spcBef>
              <a:spcAft>
                <a:spcPts val="300"/>
              </a:spcAft>
              <a:buFont typeface="Arial" panose="020B0604020202020204" pitchFamily="34" charset="0"/>
              <a:buChar char="•"/>
            </a:pPr>
            <a:r>
              <a:rPr lang="zh-CN" altLang="zh-CN" sz="1800" dirty="0">
                <a:effectLst/>
                <a:ea typeface="微软雅黑" panose="020B0503020204020204" pitchFamily="34" charset="-122"/>
                <a:cs typeface="Times New Roman" panose="02020603050405020304" pitchFamily="18" charset="0"/>
              </a:rPr>
              <a:t>重复上述过程，直到数据不再可分，或者当前树的分化达到了开始设定的二叉树深度。</a:t>
            </a:r>
            <a:endParaRPr lang="zh-CN" altLang="en-US" dirty="0"/>
          </a:p>
        </p:txBody>
      </p:sp>
    </p:spTree>
    <p:extLst>
      <p:ext uri="{BB962C8B-B14F-4D97-AF65-F5344CB8AC3E}">
        <p14:creationId xmlns:p14="http://schemas.microsoft.com/office/powerpoint/2010/main" val="275985436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036"/>
  <p:tag name="MH_LIBRARY" val="GRAPHIC"/>
  <p:tag name="MH_TYPE" val="Sub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90000"/>
          </a:schemeClr>
        </a:solidFill>
        <a:ln w="63500" cmpd="sng">
          <a:solidFill>
            <a:schemeClr val="bg1"/>
          </a:solidFill>
        </a:ln>
        <a:effectLst>
          <a:outerShdw blurRad="127000" dist="38100" dir="8100000" algn="tr" rotWithShape="0">
            <a:prstClr val="black">
              <a:alpha val="40000"/>
            </a:prstClr>
          </a:outerShdw>
        </a:effectLst>
      </a:spPr>
      <a:bodyPr rtlCol="0" anchor="ctr"/>
      <a:lstStyle>
        <a:defPPr algn="ctr">
          <a:defRPr sz="2400">
            <a:latin typeface="+mn-ea"/>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59067</TotalTime>
  <Words>2599</Words>
  <Application>Microsoft Office PowerPoint</Application>
  <PresentationFormat>宽屏</PresentationFormat>
  <Paragraphs>251</Paragraphs>
  <Slides>31</Slides>
  <Notes>31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42" baseType="lpstr">
      <vt:lpstr>AdobeFangsongStd-Regular</vt:lpstr>
      <vt:lpstr>DengXian</vt:lpstr>
      <vt:lpstr>DengXian</vt:lpstr>
      <vt:lpstr>微软雅黑</vt:lpstr>
      <vt:lpstr>Arial</vt:lpstr>
      <vt:lpstr>Calibri</vt:lpstr>
      <vt:lpstr>Segoe UI</vt:lpstr>
      <vt:lpstr>Wingdings</vt:lpstr>
      <vt:lpstr>Office 主题​​</vt:lpstr>
      <vt:lpstr>Equation</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wendy_666666@163.com</dc:creator>
  <cp:lastModifiedBy>zh jian</cp:lastModifiedBy>
  <cp:revision>2154</cp:revision>
  <cp:lastPrinted>2019-05-27T10:44:46Z</cp:lastPrinted>
  <dcterms:created xsi:type="dcterms:W3CDTF">2018-11-15T02:07:20Z</dcterms:created>
  <dcterms:modified xsi:type="dcterms:W3CDTF">2021-03-25T07:33:19Z</dcterms:modified>
</cp:coreProperties>
</file>